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40"/>
  </p:notesMasterIdLst>
  <p:sldIdLst>
    <p:sldId id="273" r:id="rId2"/>
    <p:sldId id="1087" r:id="rId3"/>
    <p:sldId id="1088" r:id="rId4"/>
    <p:sldId id="1093" r:id="rId5"/>
    <p:sldId id="1089" r:id="rId6"/>
    <p:sldId id="1090" r:id="rId7"/>
    <p:sldId id="1092" r:id="rId8"/>
    <p:sldId id="1094" r:id="rId9"/>
    <p:sldId id="1095" r:id="rId10"/>
    <p:sldId id="1096" r:id="rId11"/>
    <p:sldId id="1097" r:id="rId12"/>
    <p:sldId id="1098" r:id="rId13"/>
    <p:sldId id="1099" r:id="rId14"/>
    <p:sldId id="1100" r:id="rId15"/>
    <p:sldId id="1101" r:id="rId16"/>
    <p:sldId id="1102" r:id="rId17"/>
    <p:sldId id="1103" r:id="rId18"/>
    <p:sldId id="1104" r:id="rId19"/>
    <p:sldId id="1105" r:id="rId20"/>
    <p:sldId id="1106" r:id="rId21"/>
    <p:sldId id="1107" r:id="rId22"/>
    <p:sldId id="1108" r:id="rId23"/>
    <p:sldId id="1109" r:id="rId24"/>
    <p:sldId id="1111" r:id="rId25"/>
    <p:sldId id="1110" r:id="rId26"/>
    <p:sldId id="1071" r:id="rId27"/>
    <p:sldId id="1072" r:id="rId28"/>
    <p:sldId id="1073" r:id="rId29"/>
    <p:sldId id="1074" r:id="rId30"/>
    <p:sldId id="1075" r:id="rId31"/>
    <p:sldId id="1076" r:id="rId32"/>
    <p:sldId id="1077" r:id="rId33"/>
    <p:sldId id="1078" r:id="rId34"/>
    <p:sldId id="1079" r:id="rId35"/>
    <p:sldId id="1080" r:id="rId36"/>
    <p:sldId id="1081" r:id="rId37"/>
    <p:sldId id="1082" r:id="rId38"/>
    <p:sldId id="1083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EFC9"/>
    <a:srgbClr val="292929"/>
    <a:srgbClr val="5A5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57" autoAdjust="0"/>
    <p:restoredTop sz="81703" autoAdjust="0"/>
  </p:normalViewPr>
  <p:slideViewPr>
    <p:cSldViewPr snapToGrid="0">
      <p:cViewPr>
        <p:scale>
          <a:sx n="50" d="100"/>
          <a:sy n="50" d="100"/>
        </p:scale>
        <p:origin x="2442" y="9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F9473-F066-431E-A6E8-1D478C995A6B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4E2F1-1521-4C3A-A563-2F7D19AB6E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75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481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2747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7850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7799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53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788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8296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32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2443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094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175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584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5505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988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9081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477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2664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234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7187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7548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7044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283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940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5570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0723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5249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7035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54800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52365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2061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85593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49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63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0607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66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67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41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631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21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736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617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1394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897"/>
            <a:ext cx="12192000" cy="949324"/>
          </a:xfrm>
        </p:spPr>
        <p:txBody>
          <a:bodyPr/>
          <a:lstStyle>
            <a:lvl1pPr algn="ctr">
              <a:defRPr sz="27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21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214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21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5112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21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460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21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405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21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15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89695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09624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920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768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xmlns="" id="{3DF48714-7FE4-4364-BF9D-28B9C9E297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2</a:t>
            </a:r>
            <a:r>
              <a:rPr lang="en-US" sz="1400" b="1" dirty="0">
                <a:solidFill>
                  <a:srgbClr val="5A5A5A"/>
                </a:solidFill>
                <a:latin typeface="Bookman Old Style" panose="020506040505050202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20892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-maze.com/csharp-quicksort-algorith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programm.top/c-sharp/algorithm/array-sort/comb-sort/" TargetMode="External"/><Relationship Id="rId5" Type="http://schemas.openxmlformats.org/officeDocument/2006/relationships/hyperlink" Target="https://programm.top/c-sharp/algorithm/array-sort/insertion-sort/" TargetMode="External"/><Relationship Id="rId4" Type="http://schemas.openxmlformats.org/officeDocument/2006/relationships/hyperlink" Target="https://programm.top/c-sharp/algorithm/array-sort/shaker-sort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801560"/>
            <a:ext cx="12192000" cy="156965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indent="254000" algn="ctr">
              <a:spcBef>
                <a:spcPct val="20000"/>
              </a:spcBef>
            </a:pP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Информационные технологии</a:t>
            </a:r>
            <a:b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</a:br>
            <a:r>
              <a:rPr lang="ru-RU" sz="4800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 программирование</a:t>
            </a:r>
            <a:endParaRPr lang="ru-RU" altLang="ru-RU" sz="4800" b="1" dirty="0">
              <a:solidFill>
                <a:schemeClr val="accent1">
                  <a:lumMod val="50000"/>
                </a:schemeClr>
              </a:solidFill>
              <a:latin typeface="Bookman Old Style" pitchFamily="18" charset="0"/>
            </a:endParaRPr>
          </a:p>
        </p:txBody>
      </p:sp>
      <p:sp>
        <p:nvSpPr>
          <p:cNvPr id="17" name="Заголовок 16">
            <a:extLst>
              <a:ext uri="{FF2B5EF4-FFF2-40B4-BE49-F238E27FC236}">
                <a16:creationId xmlns:a16="http://schemas.microsoft.com/office/drawing/2014/main" xmlns="" id="{D630362D-1F09-46B4-9DE4-AEA483AC8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468" y="2565531"/>
            <a:ext cx="8978016" cy="1384995"/>
          </a:xfrm>
        </p:spPr>
        <p:txBody>
          <a:bodyPr>
            <a:noAutofit/>
          </a:bodyPr>
          <a:lstStyle/>
          <a:p>
            <a:pPr algn="l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Лекция </a:t>
            </a: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4. </a:t>
            </a: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Основы языка </a:t>
            </a:r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C#</a:t>
            </a: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/>
            </a:r>
            <a:br>
              <a:rPr lang="en-US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Содержание лекции:</a:t>
            </a:r>
            <a:endParaRPr lang="ru-RU" sz="2800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36807"/>
            <a:ext cx="12192000" cy="521193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9050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indent="723900" algn="just"/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Преподаватель курса: Клюкин Даниил Анатольевич, ст. преподаватель каф. </a:t>
            </a:r>
            <a:r>
              <a:rPr lang="ru-RU" b="1">
                <a:solidFill>
                  <a:srgbClr val="292929"/>
                </a:solidFill>
                <a:latin typeface="Bookman Old Style" pitchFamily="18" charset="0"/>
              </a:rPr>
              <a:t>ПМиИТ</a:t>
            </a:r>
            <a:endParaRPr lang="ru-RU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7B00361-5492-4290-B470-295172C16526}"/>
              </a:ext>
            </a:extLst>
          </p:cNvPr>
          <p:cNvSpPr txBox="1"/>
          <p:nvPr/>
        </p:nvSpPr>
        <p:spPr>
          <a:xfrm>
            <a:off x="835468" y="3950526"/>
            <a:ext cx="1043967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Методы</a:t>
            </a:r>
            <a:endParaRPr lang="en-US" sz="2800" b="1" dirty="0" smtClean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Копирование значений при передаче в методы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Строки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555641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/>
            <a:r>
              <a:rPr lang="ru-RU" sz="2400" b="1" dirty="0">
                <a:latin typeface="Bookman Old Style" panose="02050604050505020204" pitchFamily="18" charset="0"/>
              </a:rPr>
              <a:t>Рекурсия</a:t>
            </a:r>
            <a:r>
              <a:rPr lang="ru-RU" sz="2400" dirty="0">
                <a:latin typeface="Bookman Old Style" panose="02050604050505020204" pitchFamily="18" charset="0"/>
              </a:rPr>
              <a:t> – вызов метода из самого метода.</a:t>
            </a:r>
          </a:p>
          <a:p>
            <a:pPr algn="just"/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just"/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(Factorial(5));</a:t>
            </a:r>
          </a:p>
          <a:p>
            <a:pPr algn="just"/>
            <a:endParaRPr lang="en-US" sz="2400" dirty="0">
              <a:solidFill>
                <a:srgbClr val="212121"/>
              </a:solidFill>
              <a:latin typeface="Bookman Old Style" panose="02050604050505020204" pitchFamily="18" charset="0"/>
            </a:endParaRPr>
          </a:p>
          <a:p>
            <a:pPr algn="just"/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Factorial(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d)</a:t>
            </a:r>
          </a:p>
          <a:p>
            <a:pPr algn="just"/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just"/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(d &lt;= 1)</a:t>
            </a:r>
          </a:p>
          <a:p>
            <a:pPr algn="just"/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		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1;</a:t>
            </a:r>
          </a:p>
          <a:p>
            <a:pPr algn="just"/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	return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d * Factorial(d - 1);</a:t>
            </a:r>
          </a:p>
          <a:p>
            <a:pPr algn="just"/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Факториал</a:t>
            </a:r>
            <a:r>
              <a:rPr lang="ru-RU" sz="2400" dirty="0">
                <a:latin typeface="Bookman Old Style" panose="02050604050505020204" pitchFamily="18" charset="0"/>
              </a:rPr>
              <a:t> натурального числа n определяется как произведение всех натуральных чисел от 1 до n включительно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i="1" dirty="0" smtClean="0">
                <a:latin typeface="Bookman Old Style" panose="02050604050505020204" pitchFamily="18" charset="0"/>
              </a:rPr>
              <a:t>Замечание: </a:t>
            </a:r>
            <a:r>
              <a:rPr lang="ru-RU" sz="2400" dirty="0" smtClean="0">
                <a:latin typeface="Bookman Old Style" panose="02050604050505020204" pitchFamily="18" charset="0"/>
              </a:rPr>
              <a:t>Любой </a:t>
            </a:r>
            <a:r>
              <a:rPr lang="ru-RU" sz="2400" dirty="0">
                <a:latin typeface="Bookman Old Style" panose="02050604050505020204" pitchFamily="18" charset="0"/>
              </a:rPr>
              <a:t>рекурсивный алгоритм можно переделать в не рекурсивный, например, с помощью </a:t>
            </a:r>
            <a:r>
              <a:rPr lang="ru-RU" sz="2400" dirty="0" smtClean="0">
                <a:latin typeface="Bookman Old Style" panose="02050604050505020204" pitchFamily="18" charset="0"/>
              </a:rPr>
              <a:t>бесконечного цикла </a:t>
            </a:r>
            <a:r>
              <a:rPr lang="ru-RU" sz="2400" dirty="0">
                <a:latin typeface="Bookman Old Style" panose="02050604050505020204" pitchFamily="18" charset="0"/>
              </a:rPr>
              <a:t>или специальных коллекций данных.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025" y="3040738"/>
            <a:ext cx="1143160" cy="58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7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0" y="0"/>
            <a:ext cx="5994400" cy="4308872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10000"/>
              </a:lnSpc>
              <a:spcAft>
                <a:spcPts val="600"/>
              </a:spcAft>
            </a:pP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ref</a:t>
            </a:r>
            <a:r>
              <a:rPr lang="en-US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– </a:t>
            </a:r>
            <a:r>
              <a:rPr lang="ru-RU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используется для указания того, что переданный параметр может быть изменен методом</a:t>
            </a:r>
            <a:r>
              <a:rPr lang="ru-RU" sz="2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  <a:endParaRPr lang="en-US" sz="2400" dirty="0" smtClean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10000"/>
              </a:lnSpc>
              <a:spcAft>
                <a:spcPts val="600"/>
              </a:spcAft>
            </a:pP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in</a:t>
            </a:r>
            <a:r>
              <a:rPr lang="en-US" sz="2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– </a:t>
            </a:r>
            <a:r>
              <a:rPr lang="ru-RU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используется для указания того, что переданный параметр не может быть изменен </a:t>
            </a:r>
            <a:r>
              <a:rPr lang="ru-RU" sz="2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методом</a:t>
            </a:r>
            <a:r>
              <a:rPr lang="en-US" sz="2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(</a:t>
            </a:r>
            <a:r>
              <a:rPr lang="ru-RU" sz="2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только в версии </a:t>
            </a:r>
            <a:r>
              <a:rPr lang="en-US" sz="2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&gt;= C# 7.2)</a:t>
            </a:r>
            <a:r>
              <a:rPr lang="ru-RU" sz="2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  <a:endParaRPr lang="ru-RU" sz="2400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10000"/>
              </a:lnSpc>
              <a:spcAft>
                <a:spcPts val="600"/>
              </a:spcAft>
            </a:pP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out</a:t>
            </a:r>
            <a:r>
              <a:rPr lang="en-US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– </a:t>
            </a:r>
            <a:r>
              <a:rPr lang="ru-RU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используется для указания того, что переданный параметр должен быть изменен методом.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30D2C149-B2EB-4606-9635-BF0DB8DE257D}"/>
              </a:ext>
            </a:extLst>
          </p:cNvPr>
          <p:cNvSpPr txBox="1"/>
          <p:nvPr/>
        </p:nvSpPr>
        <p:spPr>
          <a:xfrm>
            <a:off x="5994400" y="101880"/>
            <a:ext cx="6197600" cy="600164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a1 =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5;</a:t>
            </a: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Console.Write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$"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{a1}</a:t>
            </a:r>
            <a:r>
              <a:rPr lang="en-US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 "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Method1(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ref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a1);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Method2(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out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a2);</a:t>
            </a: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Console.Write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$"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{a1}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 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Console.Write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$"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{a2}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 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Method1(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a = 10;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Method2(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out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a = 7;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317" y="5060133"/>
            <a:ext cx="2219635" cy="60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D29D7713-F574-4AEF-977E-4D69A26E9D1A}"/>
              </a:ext>
            </a:extLst>
          </p:cNvPr>
          <p:cNvSpPr/>
          <p:nvPr/>
        </p:nvSpPr>
        <p:spPr>
          <a:xfrm>
            <a:off x="1" y="0"/>
            <a:ext cx="12192000" cy="1311128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10000"/>
              </a:lnSpc>
              <a:spcAft>
                <a:spcPts val="600"/>
              </a:spcAft>
            </a:pPr>
            <a:r>
              <a:rPr lang="en-US" sz="2400" b="1" dirty="0">
                <a:solidFill>
                  <a:srgbClr val="0000FF"/>
                </a:solidFill>
                <a:latin typeface="Cascadia Mono" panose="020B0609020000020004" pitchFamily="49" charset="0"/>
              </a:rPr>
              <a:t>params</a:t>
            </a:r>
            <a:r>
              <a:rPr lang="en-US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– </a:t>
            </a:r>
            <a:r>
              <a:rPr lang="ru-RU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ключевое слово, означающее, что метод принимает переменное число аргументов (одного типа).</a:t>
            </a:r>
            <a:r>
              <a:rPr lang="en-US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Используется для удобства написания </a:t>
            </a:r>
            <a:r>
              <a:rPr lang="ru-RU" sz="2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кода.</a:t>
            </a:r>
            <a:endParaRPr lang="ru-RU" sz="2400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E3553D2-4CC5-4AF8-9624-0BE47C1FBA8F}"/>
              </a:ext>
            </a:extLst>
          </p:cNvPr>
          <p:cNvSpPr txBox="1"/>
          <p:nvPr/>
        </p:nvSpPr>
        <p:spPr>
          <a:xfrm>
            <a:off x="1" y="1311128"/>
            <a:ext cx="8953499" cy="3416320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Method1(1, 2, 3, 4, 5);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Method1(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params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arguments)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foreach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(var argument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arguments)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$"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{argument}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 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325" y="4257155"/>
            <a:ext cx="3277057" cy="59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71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D29D7713-F574-4AEF-977E-4D69A26E9D1A}"/>
              </a:ext>
            </a:extLst>
          </p:cNvPr>
          <p:cNvSpPr/>
          <p:nvPr/>
        </p:nvSpPr>
        <p:spPr>
          <a:xfrm>
            <a:off x="0" y="0"/>
            <a:ext cx="12192000" cy="689111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10000"/>
              </a:lnSpc>
              <a:spcAft>
                <a:spcPts val="600"/>
              </a:spcAft>
            </a:pPr>
            <a:r>
              <a:rPr lang="ru-RU" sz="2400" b="1" dirty="0" smtClean="0">
                <a:latin typeface="Bookman Old Style" panose="02050604050505020204" pitchFamily="18" charset="0"/>
              </a:rPr>
              <a:t>Пример на тему создания методов.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Создание массива со случайными числами и вывод его на консоль.</a:t>
            </a:r>
            <a:endParaRPr lang="ru-RU" sz="2400" dirty="0" smtClean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 Метод для создания и заполнения двумерного массива случайными числами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[,]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CreateRandomArray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columns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267F99"/>
                </a:solidFill>
                <a:latin typeface="Consolas" panose="020B0609020204030204" pitchFamily="49" charset="0"/>
              </a:rPr>
              <a:t>Random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random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67F99"/>
                </a:solidFill>
                <a:latin typeface="Consolas" panose="020B0609020204030204" pitchFamily="49" charset="0"/>
              </a:rPr>
              <a:t>Random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();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[,]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columns</a:t>
            </a:r>
            <a:r>
              <a:rPr lang="en-US" sz="2400" dirty="0" smtClean="0">
                <a:solidFill>
                  <a:srgbClr val="222222"/>
                </a:solidFill>
                <a:latin typeface="Consolas" panose="020B0609020204030204" pitchFamily="49" charset="0"/>
              </a:rPr>
              <a:t>];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++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columns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++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random</a:t>
            </a:r>
            <a:r>
              <a:rPr lang="en-US" sz="2400" dirty="0" err="1">
                <a:solidFill>
                  <a:srgbClr val="222222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Next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101</a:t>
            </a:r>
            <a:r>
              <a:rPr lang="en-US" sz="2400" dirty="0" smtClean="0">
                <a:solidFill>
                  <a:srgbClr val="222222"/>
                </a:solidFill>
                <a:latin typeface="Consolas" panose="020B0609020204030204" pitchFamily="49" charset="0"/>
              </a:rPr>
              <a:t>);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Заполняем случайными числами от 1 до 100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ru-RU" sz="2400" dirty="0">
                <a:solidFill>
                  <a:srgbClr val="222222"/>
                </a:solidFill>
                <a:latin typeface="Consolas" panose="020B0609020204030204" pitchFamily="49" charset="0"/>
              </a:rPr>
              <a:t>}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ru-RU" sz="2400" dirty="0" smtClean="0">
                <a:solidFill>
                  <a:srgbClr val="222222"/>
                </a:solidFill>
                <a:latin typeface="Consolas" panose="020B0609020204030204" pitchFamily="49" charset="0"/>
              </a:rPr>
              <a:t>}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63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D29D7713-F574-4AEF-977E-4D69A26E9D1A}"/>
              </a:ext>
            </a:extLst>
          </p:cNvPr>
          <p:cNvSpPr/>
          <p:nvPr/>
        </p:nvSpPr>
        <p:spPr>
          <a:xfrm>
            <a:off x="0" y="0"/>
            <a:ext cx="12192000" cy="674030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 Метод для красивого вывода двумерного массива на экран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PrintArray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[,]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GetLength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);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columns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GetLength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);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WriteLine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onsolas" panose="020B0609020204030204" pitchFamily="49" charset="0"/>
              </a:rPr>
              <a:t>Двумерный массив:"</a:t>
            </a:r>
            <a:r>
              <a:rPr lang="ru-RU" sz="2400" dirty="0">
                <a:solidFill>
                  <a:srgbClr val="222222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++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columns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++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Write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$"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{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],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4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}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400" dirty="0" smtClean="0">
                <a:solidFill>
                  <a:srgbClr val="222222"/>
                </a:solidFill>
                <a:latin typeface="Consolas" panose="020B0609020204030204" pitchFamily="49" charset="0"/>
              </a:rPr>
              <a:t>);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Выводим элемент с выравниванием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ru-RU" sz="2400" dirty="0">
                <a:solidFill>
                  <a:srgbClr val="222222"/>
                </a:solidFill>
                <a:latin typeface="Consolas" panose="020B0609020204030204" pitchFamily="49" charset="0"/>
              </a:rPr>
              <a:t>}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Console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WriteLine</a:t>
            </a:r>
            <a:r>
              <a:rPr lang="en-US" sz="2400" dirty="0" smtClean="0">
                <a:solidFill>
                  <a:srgbClr val="222222"/>
                </a:solidFill>
                <a:latin typeface="Consolas" panose="020B0609020204030204" pitchFamily="49" charset="0"/>
              </a:rPr>
              <a:t>();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Переход на новую строку после каждой строки массива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ru-RU" sz="2400" dirty="0">
                <a:solidFill>
                  <a:srgbClr val="222222"/>
                </a:solidFill>
                <a:latin typeface="Consolas" panose="020B0609020204030204" pitchFamily="49" charset="0"/>
              </a:rPr>
              <a:t>}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222222"/>
                </a:solidFill>
                <a:latin typeface="Consolas" panose="020B0609020204030204" pitchFamily="49" charset="0"/>
              </a:rPr>
              <a:t>}</a:t>
            </a:r>
            <a:endParaRPr lang="ru-RU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52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D29D7713-F574-4AEF-977E-4D69A26E9D1A}"/>
              </a:ext>
            </a:extLst>
          </p:cNvPr>
          <p:cNvSpPr/>
          <p:nvPr/>
        </p:nvSpPr>
        <p:spPr>
          <a:xfrm>
            <a:off x="0" y="0"/>
            <a:ext cx="12192000" cy="3785652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r>
              <a:rPr lang="ru-RU" sz="2400" b="1" dirty="0" smtClean="0">
                <a:latin typeface="Bookman Old Style" panose="02050604050505020204" pitchFamily="18" charset="0"/>
              </a:rPr>
              <a:t>Использование созданных методов.</a:t>
            </a:r>
            <a:endParaRPr lang="ru-RU" sz="2400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endParaRPr lang="ru-RU" sz="2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Количество строк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columns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Количество столбцов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 Создаем и заполняем массив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[,]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randomArray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CreateRandomArray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rows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columns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);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Выводим массив на экран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PrintArray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randomArray</a:t>
            </a:r>
            <a:r>
              <a:rPr lang="en-US" sz="2400" dirty="0">
                <a:solidFill>
                  <a:srgbClr val="222222"/>
                </a:solidFill>
                <a:latin typeface="Consolas" panose="020B0609020204030204" pitchFamily="49" charset="0"/>
              </a:rPr>
              <a:t>);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251" y="2806701"/>
            <a:ext cx="6939263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45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2" name="Rectangle 28" descr="Светлый диагональный 2">
            <a:extLst>
              <a:ext uri="{FF2B5EF4-FFF2-40B4-BE49-F238E27FC236}">
                <a16:creationId xmlns:a16="http://schemas.microsoft.com/office/drawing/2014/main" xmlns="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Генерация псевдослучайных чисел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659380"/>
            <a:ext cx="12192000" cy="5632311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i="0" dirty="0" smtClean="0">
                <a:solidFill>
                  <a:srgbClr val="202122"/>
                </a:solidFill>
                <a:effectLst/>
                <a:latin typeface="Bookman Old Style" panose="02050604050505020204" pitchFamily="18" charset="0"/>
              </a:rPr>
              <a:t>Когда требуется произвольный массив данных</a:t>
            </a:r>
            <a:r>
              <a:rPr lang="en-US" sz="2400" i="0" dirty="0" smtClean="0">
                <a:solidFill>
                  <a:srgbClr val="202122"/>
                </a:solidFill>
                <a:effectLst/>
                <a:latin typeface="Bookman Old Style" panose="02050604050505020204" pitchFamily="18" charset="0"/>
              </a:rPr>
              <a:t>,</a:t>
            </a:r>
            <a:r>
              <a:rPr lang="ru-RU" sz="2400" i="0" dirty="0" smtClean="0">
                <a:solidFill>
                  <a:srgbClr val="202122"/>
                </a:solidFill>
                <a:effectLst/>
                <a:latin typeface="Bookman Old Style" panose="02050604050505020204" pitchFamily="18" charset="0"/>
              </a:rPr>
              <a:t> довольно неудобно его вводить вручную, тем более если необходимо проверить программу на  ра</a:t>
            </a:r>
            <a:r>
              <a:rPr lang="ru-RU" sz="2400" dirty="0" smtClean="0">
                <a:solidFill>
                  <a:srgbClr val="202122"/>
                </a:solidFill>
                <a:latin typeface="Bookman Old Style" panose="02050604050505020204" pitchFamily="18" charset="0"/>
              </a:rPr>
              <a:t>зличных примерах. Здесь нам поможет </a:t>
            </a:r>
            <a:r>
              <a:rPr lang="ru-RU" sz="2400" dirty="0">
                <a:solidFill>
                  <a:srgbClr val="202122"/>
                </a:solidFill>
                <a:latin typeface="Bookman Old Style" panose="02050604050505020204" pitchFamily="18" charset="0"/>
              </a:rPr>
              <a:t>генерация псевдослучайных </a:t>
            </a:r>
            <a:r>
              <a:rPr lang="ru-RU" sz="2400" dirty="0" smtClean="0">
                <a:solidFill>
                  <a:srgbClr val="202122"/>
                </a:solidFill>
                <a:latin typeface="Bookman Old Style" panose="02050604050505020204" pitchFamily="18" charset="0"/>
              </a:rPr>
              <a:t>чисел:</a:t>
            </a:r>
            <a:endParaRPr lang="ru-RU" sz="2400" i="0" dirty="0">
              <a:solidFill>
                <a:srgbClr val="202122"/>
              </a:solidFill>
              <a:effectLst/>
              <a:latin typeface="Bookman Old Style" panose="02050604050505020204" pitchFamily="18" charset="0"/>
            </a:endParaRPr>
          </a:p>
          <a:p>
            <a:endParaRPr lang="ru-RU" sz="24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rnd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67F99"/>
                </a:solidFill>
                <a:latin typeface="Consolas" panose="020B0609020204030204" pitchFamily="49" charset="0"/>
              </a:rPr>
              <a:t>Random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();</a:t>
            </a:r>
            <a:r>
              <a:rPr lang="ru-RU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 Генератор псевдослучайных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чисел</a:t>
            </a:r>
            <a:endParaRPr lang="en-US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max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Генерация числа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number_1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rnd</a:t>
            </a:r>
            <a:r>
              <a:rPr lang="en-US" sz="2400" dirty="0" err="1">
                <a:solidFill>
                  <a:srgbClr val="3B3B3B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Next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от 0 до 2147483647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number_2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rnd</a:t>
            </a:r>
            <a:r>
              <a:rPr lang="en-US" sz="2400" dirty="0" err="1">
                <a:solidFill>
                  <a:srgbClr val="3B3B3B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Next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max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строго от 0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до </a:t>
            </a:r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max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-1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number_3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rnd</a:t>
            </a:r>
            <a:r>
              <a:rPr lang="en-US" sz="2400" dirty="0" err="1">
                <a:solidFill>
                  <a:srgbClr val="3B3B3B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Next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max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 </a:t>
            </a:r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строго от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min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строго до </a:t>
            </a:r>
            <a:r>
              <a:rPr lang="en-US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max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-1</a:t>
            </a:r>
            <a:endParaRPr lang="ru-RU" sz="24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ru-RU" sz="2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ru-RU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ru-RU" sz="2400" dirty="0">
                <a:solidFill>
                  <a:srgbClr val="001080"/>
                </a:solidFill>
                <a:latin typeface="Consolas" panose="020B0609020204030204" pitchFamily="49" charset="0"/>
              </a:rPr>
              <a:t>number_4</a:t>
            </a:r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ru-RU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rnd</a:t>
            </a:r>
            <a:r>
              <a:rPr lang="ru-RU" sz="2400" dirty="0" err="1">
                <a:solidFill>
                  <a:srgbClr val="3B3B3B"/>
                </a:solidFill>
                <a:latin typeface="Consolas" panose="020B0609020204030204" pitchFamily="49" charset="0"/>
              </a:rPr>
              <a:t>.</a:t>
            </a:r>
            <a:r>
              <a:rPr lang="ru-RU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NextDouble</a:t>
            </a:r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();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 от 0 строго до 1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не включительно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359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00164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ru-RU" sz="2400" dirty="0">
                <a:solidFill>
                  <a:srgbClr val="202122"/>
                </a:solidFill>
                <a:latin typeface="Bookman Old Style" panose="02050604050505020204" pitchFamily="18" charset="0"/>
              </a:rPr>
              <a:t>Заполним массив:</a:t>
            </a:r>
          </a:p>
          <a:p>
            <a:endParaRPr lang="ru-RU" sz="24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rnd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67F99"/>
                </a:solidFill>
                <a:latin typeface="Consolas" panose="020B0609020204030204" pitchFamily="49" charset="0"/>
              </a:rPr>
              <a:t>Random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();</a:t>
            </a:r>
            <a:r>
              <a:rPr lang="ru-RU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Генератор псевдослучайных чисел</a:t>
            </a:r>
            <a:endParaRPr lang="en-US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[]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max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 err="1">
                <a:solidFill>
                  <a:srgbClr val="3B3B3B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Length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++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Генерация целого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числа от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min </a:t>
            </a:r>
            <a:r>
              <a:rPr lang="ru-RU" sz="2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до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max (max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не включается)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rnd</a:t>
            </a:r>
            <a:r>
              <a:rPr lang="en-US" sz="2400" dirty="0" err="1">
                <a:solidFill>
                  <a:srgbClr val="3B3B3B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Next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min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max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 err="1">
                <a:solidFill>
                  <a:srgbClr val="3B3B3B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Length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++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Console</a:t>
            </a:r>
            <a:r>
              <a:rPr lang="en-US" sz="2400" dirty="0" err="1">
                <a:solidFill>
                  <a:srgbClr val="3B3B3B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$"{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]}</a:t>
            </a:r>
            <a:r>
              <a:rPr lang="en-US" sz="2400" dirty="0">
                <a:solidFill>
                  <a:srgbClr val="EE0000"/>
                </a:solidFill>
                <a:latin typeface="Consolas" panose="020B0609020204030204" pitchFamily="49" charset="0"/>
              </a:rPr>
              <a:t>\t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41508"/>
            <a:ext cx="12192000" cy="55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502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2" name="Rectangle 28" descr="Светлый диагональный 2">
            <a:extLst>
              <a:ext uri="{FF2B5EF4-FFF2-40B4-BE49-F238E27FC236}">
                <a16:creationId xmlns:a16="http://schemas.microsoft.com/office/drawing/2014/main" xmlns="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Алгоритмы сортировки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659380"/>
            <a:ext cx="11536415" cy="6198620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l">
              <a:lnSpc>
                <a:spcPct val="110000"/>
              </a:lnSpc>
            </a:pPr>
            <a:r>
              <a:rPr lang="ru-RU" sz="2400" b="1" i="0" dirty="0">
                <a:solidFill>
                  <a:srgbClr val="202122"/>
                </a:solidFill>
                <a:effectLst/>
                <a:latin typeface="Bookman Old Style" panose="02050604050505020204" pitchFamily="18" charset="0"/>
              </a:rPr>
              <a:t>Сортировка </a:t>
            </a:r>
            <a:r>
              <a:rPr lang="ru-RU" sz="2400" i="0" dirty="0">
                <a:solidFill>
                  <a:srgbClr val="202122"/>
                </a:solidFill>
                <a:effectLst/>
                <a:latin typeface="Bookman Old Style" panose="02050604050505020204" pitchFamily="18" charset="0"/>
              </a:rPr>
              <a:t>– процесс упорядочивания элементов по некоторому признаку.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</a:rPr>
              <a:t>rnd</a:t>
            </a:r>
            <a:r>
              <a:rPr lang="en-US" sz="2400" dirty="0"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B0F0"/>
                </a:solidFill>
                <a:latin typeface="Consolas" panose="020B0609020204030204" pitchFamily="49" charset="0"/>
              </a:rPr>
              <a:t>Random</a:t>
            </a:r>
            <a:r>
              <a:rPr lang="en-US" sz="24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latin typeface="Consolas" panose="020B0609020204030204" pitchFamily="49" charset="0"/>
              </a:rPr>
              <a:t>[] array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latin typeface="Consolas" panose="020B0609020204030204" pitchFamily="49" charset="0"/>
              </a:rPr>
              <a:t>[10];</a:t>
            </a:r>
          </a:p>
          <a:p>
            <a:endParaRPr lang="ru-RU" sz="2400" dirty="0">
              <a:latin typeface="Consolas" panose="020B0609020204030204" pitchFamily="49" charset="0"/>
            </a:endParaRPr>
          </a:p>
          <a:p>
            <a:r>
              <a:rPr lang="nn-NO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nn-NO" sz="2400" dirty="0">
                <a:latin typeface="Consolas" panose="020B0609020204030204" pitchFamily="49" charset="0"/>
              </a:rPr>
              <a:t> (</a:t>
            </a:r>
            <a:r>
              <a:rPr lang="nn-NO" sz="2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n-NO" sz="2400" dirty="0">
                <a:latin typeface="Consolas" panose="020B0609020204030204" pitchFamily="49" charset="0"/>
              </a:rPr>
              <a:t> i = 0; i &lt; array.Length; i++)</a:t>
            </a:r>
          </a:p>
          <a:p>
            <a:r>
              <a:rPr lang="ru-RU" sz="2400" dirty="0">
                <a:latin typeface="Consolas" panose="020B0609020204030204" pitchFamily="49" charset="0"/>
              </a:rPr>
              <a:t>{</a:t>
            </a:r>
          </a:p>
          <a:p>
            <a:r>
              <a:rPr lang="ru-RU" sz="2400" dirty="0">
                <a:latin typeface="Consolas" panose="020B0609020204030204" pitchFamily="49" charset="0"/>
              </a:rPr>
              <a:t>	</a:t>
            </a:r>
            <a:r>
              <a:rPr lang="en-US" sz="2400" dirty="0">
                <a:latin typeface="Consolas" panose="020B0609020204030204" pitchFamily="49" charset="0"/>
              </a:rPr>
              <a:t>array[</a:t>
            </a:r>
            <a:r>
              <a:rPr lang="en-US" sz="2400" dirty="0" err="1">
                <a:latin typeface="Consolas" panose="020B0609020204030204" pitchFamily="49" charset="0"/>
              </a:rPr>
              <a:t>i</a:t>
            </a:r>
            <a:r>
              <a:rPr lang="en-US" sz="2400" dirty="0">
                <a:latin typeface="Consolas" panose="020B0609020204030204" pitchFamily="49" charset="0"/>
              </a:rPr>
              <a:t>] = </a:t>
            </a:r>
            <a:r>
              <a:rPr lang="en-US" sz="2400" dirty="0" err="1">
                <a:latin typeface="Consolas" panose="020B0609020204030204" pitchFamily="49" charset="0"/>
              </a:rPr>
              <a:t>rnd.Next</a:t>
            </a:r>
            <a:r>
              <a:rPr lang="en-US" sz="2400" dirty="0">
                <a:latin typeface="Consolas" panose="020B0609020204030204" pitchFamily="49" charset="0"/>
              </a:rPr>
              <a:t>(0, 100);</a:t>
            </a:r>
          </a:p>
          <a:p>
            <a:r>
              <a:rPr lang="ru-RU" sz="2400" dirty="0">
                <a:latin typeface="Consolas" panose="020B0609020204030204" pitchFamily="49" charset="0"/>
              </a:rPr>
              <a:t>}</a:t>
            </a:r>
          </a:p>
          <a:p>
            <a:endParaRPr lang="ru-RU" sz="2400" dirty="0">
              <a:latin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B0F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 err="1">
                <a:latin typeface="Consolas" panose="020B0609020204030204" pitchFamily="49" charset="0"/>
              </a:rPr>
              <a:t>.Sort</a:t>
            </a:r>
            <a:r>
              <a:rPr lang="en-US" sz="2400" dirty="0">
                <a:latin typeface="Consolas" panose="020B0609020204030204" pitchFamily="49" charset="0"/>
              </a:rPr>
              <a:t>(array);</a:t>
            </a:r>
          </a:p>
          <a:p>
            <a:endParaRPr lang="ru-RU" sz="2400" dirty="0">
              <a:latin typeface="Consolas" panose="020B0609020204030204" pitchFamily="49" charset="0"/>
            </a:endParaRPr>
          </a:p>
          <a:p>
            <a:r>
              <a:rPr lang="nn-NO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nn-NO" sz="2400" dirty="0">
                <a:latin typeface="Consolas" panose="020B0609020204030204" pitchFamily="49" charset="0"/>
              </a:rPr>
              <a:t> (</a:t>
            </a:r>
            <a:r>
              <a:rPr lang="nn-NO" sz="2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n-NO" sz="2400" dirty="0">
                <a:latin typeface="Consolas" panose="020B0609020204030204" pitchFamily="49" charset="0"/>
              </a:rPr>
              <a:t> i = 0; i &lt; array.Length; i++)</a:t>
            </a:r>
          </a:p>
          <a:p>
            <a:r>
              <a:rPr lang="ru-RU" sz="2400" dirty="0">
                <a:latin typeface="Consolas" panose="020B0609020204030204" pitchFamily="49" charset="0"/>
              </a:rPr>
              <a:t>{</a:t>
            </a:r>
          </a:p>
          <a:p>
            <a:r>
              <a:rPr lang="ru-RU" sz="2400" dirty="0">
                <a:latin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B0F0"/>
                </a:solidFill>
                <a:latin typeface="Consolas" panose="020B0609020204030204" pitchFamily="49" charset="0"/>
              </a:rPr>
              <a:t>Console</a:t>
            </a:r>
            <a:r>
              <a:rPr lang="en-US" sz="2400" dirty="0" err="1">
                <a:latin typeface="Consolas" panose="020B0609020204030204" pitchFamily="49" charset="0"/>
              </a:rPr>
              <a:t>.WriteLine</a:t>
            </a:r>
            <a:r>
              <a:rPr lang="en-US" sz="2400" dirty="0">
                <a:latin typeface="Consolas" panose="020B0609020204030204" pitchFamily="49" charset="0"/>
              </a:rPr>
              <a:t>($"{array[</a:t>
            </a:r>
            <a:r>
              <a:rPr lang="en-US" sz="2400" dirty="0" err="1">
                <a:latin typeface="Consolas" panose="020B0609020204030204" pitchFamily="49" charset="0"/>
              </a:rPr>
              <a:t>i</a:t>
            </a:r>
            <a:r>
              <a:rPr lang="en-US" sz="2400" dirty="0">
                <a:latin typeface="Consolas" panose="020B0609020204030204" pitchFamily="49" charset="0"/>
              </a:rPr>
              <a:t>]}");</a:t>
            </a:r>
          </a:p>
          <a:p>
            <a:r>
              <a:rPr lang="ru-RU" sz="2400" dirty="0">
                <a:latin typeface="Consolas" panose="020B0609020204030204" pitchFamily="49" charset="0"/>
              </a:rPr>
              <a:t>}</a:t>
            </a:r>
            <a:endParaRPr lang="ru-RU" sz="2400" i="0" dirty="0">
              <a:solidFill>
                <a:srgbClr val="202122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8645" y="654356"/>
            <a:ext cx="647770" cy="620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File:Bubble-sort-example-300px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974" y="3131104"/>
            <a:ext cx="7723111" cy="4633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1578273" cy="6038576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l">
              <a:lnSpc>
                <a:spcPct val="110000"/>
              </a:lnSpc>
            </a:pPr>
            <a:r>
              <a:rPr lang="ru-RU" sz="2400" b="1" i="0" dirty="0">
                <a:solidFill>
                  <a:srgbClr val="202122"/>
                </a:solidFill>
                <a:effectLst/>
                <a:latin typeface="Bookman Old Style" panose="02050604050505020204" pitchFamily="18" charset="0"/>
              </a:rPr>
              <a:t>Сортировка пузырьком</a:t>
            </a:r>
            <a:endParaRPr lang="en-US" sz="2400" b="1" i="0" dirty="0">
              <a:solidFill>
                <a:srgbClr val="202122"/>
              </a:solidFill>
              <a:effectLst/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BubbleSort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n-NO" sz="2400" dirty="0">
                <a:solidFill>
                  <a:srgbClr val="0000FF"/>
                </a:solidFill>
                <a:latin typeface="Consolas" panose="020B0609020204030204" pitchFamily="49" charset="0"/>
              </a:rPr>
              <a:t>	for</a:t>
            </a:r>
            <a:r>
              <a:rPr lang="nn-NO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2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n-NO" sz="2400" dirty="0">
                <a:solidFill>
                  <a:srgbClr val="000000"/>
                </a:solidFill>
                <a:latin typeface="Consolas" panose="020B0609020204030204" pitchFamily="49" charset="0"/>
              </a:rPr>
              <a:t> i = 0; i &lt; arr.Length; i++)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		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j =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0;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j &lt;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arr.Length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–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–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1;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j++)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{</a:t>
            </a:r>
          </a:p>
          <a:p>
            <a:r>
              <a:rPr lang="it-IT" sz="2400" dirty="0">
                <a:solidFill>
                  <a:srgbClr val="0000FF"/>
                </a:solidFill>
                <a:latin typeface="Consolas" panose="020B0609020204030204" pitchFamily="49" charset="0"/>
              </a:rPr>
              <a:t>			if</a:t>
            </a:r>
            <a:r>
              <a:rPr lang="it-IT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it-IT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arr[j] &gt; arr[j+1])</a:t>
            </a:r>
            <a:endParaRPr lang="it-IT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				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temp =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				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[j]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[j+1];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	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[j+1]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 temp;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2400" i="0" dirty="0">
              <a:solidFill>
                <a:srgbClr val="202122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01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0" y="654356"/>
            <a:ext cx="12192000" cy="5306068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10000"/>
              </a:lnSpc>
              <a:spcAft>
                <a:spcPts val="600"/>
              </a:spcAft>
            </a:pPr>
            <a:r>
              <a:rPr lang="ru-RU" sz="2400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Метод </a:t>
            </a:r>
            <a:r>
              <a:rPr lang="ru-RU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–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блок кода, содержащий ряд инструкций.</a:t>
            </a:r>
            <a:r>
              <a:rPr lang="en-US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endParaRPr lang="en-US" sz="2400" dirty="0" smtClean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10000"/>
              </a:lnSpc>
              <a:spcAft>
                <a:spcPts val="600"/>
              </a:spcAft>
            </a:pPr>
            <a:endParaRPr lang="en-US" sz="2400" dirty="0" smtClean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тип возвращаемого значения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] [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Имя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]([</a:t>
            </a:r>
            <a:r>
              <a:rPr lang="ru-RU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аргументы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])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	float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 = 10.2f;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 = 3.4f;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a+b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ru-RU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При передаче аргументов в метод они </a:t>
            </a:r>
            <a:r>
              <a:rPr lang="ru-RU" sz="2400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копируются. </a:t>
            </a:r>
            <a:r>
              <a:rPr lang="ru-RU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Если это </a:t>
            </a:r>
            <a:r>
              <a:rPr lang="ru-RU" sz="2400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тип значения</a:t>
            </a:r>
            <a:r>
              <a:rPr lang="ru-RU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, то копируются сами значения, если тип</a:t>
            </a:r>
            <a:r>
              <a:rPr lang="ru-RU" sz="2400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ссылочный</a:t>
            </a:r>
            <a:r>
              <a:rPr lang="ru-RU" sz="2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, то копируется </a:t>
            </a:r>
            <a:r>
              <a:rPr lang="ru-RU" sz="2400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ссылка</a:t>
            </a:r>
            <a:r>
              <a:rPr lang="ru-RU" sz="2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  <a:r>
              <a:rPr lang="en-US" sz="2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endParaRPr lang="ru-RU" sz="2400" b="1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Методы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6096000" y="2727231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getSum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a,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b)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a+b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052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18630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Сортировка перемешиванием</a:t>
            </a:r>
            <a:r>
              <a:rPr lang="ru-RU" sz="2400" dirty="0">
                <a:latin typeface="Bookman Old Style" panose="02050604050505020204" pitchFamily="18" charset="0"/>
              </a:rPr>
              <a:t> (</a:t>
            </a:r>
            <a:r>
              <a:rPr lang="ru-RU" sz="2400" i="1" dirty="0" err="1">
                <a:latin typeface="Bookman Old Style" panose="02050604050505020204" pitchFamily="18" charset="0"/>
              </a:rPr>
              <a:t>cocktail</a:t>
            </a:r>
            <a:r>
              <a:rPr lang="ru-RU" sz="2400" i="1" dirty="0">
                <a:latin typeface="Bookman Old Style" panose="02050604050505020204" pitchFamily="18" charset="0"/>
              </a:rPr>
              <a:t> </a:t>
            </a:r>
            <a:r>
              <a:rPr lang="ru-RU" sz="2400" i="1" dirty="0" err="1">
                <a:latin typeface="Bookman Old Style" panose="02050604050505020204" pitchFamily="18" charset="0"/>
              </a:rPr>
              <a:t>sort</a:t>
            </a:r>
            <a:r>
              <a:rPr lang="ru-RU" sz="2400" dirty="0">
                <a:latin typeface="Bookman Old Style" panose="02050604050505020204" pitchFamily="18" charset="0"/>
              </a:rPr>
              <a:t>, </a:t>
            </a:r>
            <a:r>
              <a:rPr lang="ru-RU" sz="2400" i="1" dirty="0" err="1">
                <a:latin typeface="Bookman Old Style" panose="02050604050505020204" pitchFamily="18" charset="0"/>
              </a:rPr>
              <a:t>shaker</a:t>
            </a:r>
            <a:r>
              <a:rPr lang="ru-RU" sz="2400" i="1" dirty="0">
                <a:latin typeface="Bookman Old Style" panose="02050604050505020204" pitchFamily="18" charset="0"/>
              </a:rPr>
              <a:t> </a:t>
            </a:r>
            <a:r>
              <a:rPr lang="ru-RU" sz="2400" i="1" dirty="0" err="1">
                <a:latin typeface="Bookman Old Style" panose="02050604050505020204" pitchFamily="18" charset="0"/>
              </a:rPr>
              <a:t>sort</a:t>
            </a:r>
            <a:r>
              <a:rPr lang="ru-RU" sz="2400" dirty="0">
                <a:latin typeface="Bookman Old Style" panose="02050604050505020204" pitchFamily="18" charset="0"/>
              </a:rPr>
              <a:t>), или </a:t>
            </a:r>
            <a:r>
              <a:rPr lang="ru-RU" sz="2400" dirty="0" err="1">
                <a:latin typeface="Bookman Old Style" panose="02050604050505020204" pitchFamily="18" charset="0"/>
              </a:rPr>
              <a:t>шейкерная</a:t>
            </a:r>
            <a:r>
              <a:rPr lang="ru-RU" sz="2400" dirty="0">
                <a:latin typeface="Bookman Old Style" panose="02050604050505020204" pitchFamily="18" charset="0"/>
              </a:rPr>
              <a:t> сортировка – это усовершенствованная разновидность сортировки пузырьком, при которой сортировка производиться в двух направлениях, меняя направление при каждом проходе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pPr indent="3619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>
                <a:latin typeface="Bookman Old Style" panose="02050604050505020204" pitchFamily="18" charset="0"/>
              </a:rPr>
              <a:t>на каждой итерации, фиксируем границы части массива в которой происходит обмен;</a:t>
            </a:r>
          </a:p>
          <a:p>
            <a:pPr indent="3619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>
                <a:latin typeface="Bookman Old Style" panose="02050604050505020204" pitchFamily="18" charset="0"/>
              </a:rPr>
              <a:t>массив обходится поочередно от начала массива к концу и от конца к началу;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При </a:t>
            </a:r>
            <a:r>
              <a:rPr lang="ru-RU" sz="2400" dirty="0">
                <a:latin typeface="Bookman Old Style" panose="02050604050505020204" pitchFamily="18" charset="0"/>
              </a:rPr>
              <a:t>этом минимальный элемент перемещается в начало массива, а максимальный - в конец, после этого уменьшается рабочая область массива.</a:t>
            </a:r>
            <a:endParaRPr lang="ru-RU" sz="2400" b="0" i="0" dirty="0"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12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1999" cy="674030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//метод обмена элементов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95E26"/>
                </a:solidFill>
                <a:latin typeface="Consolas" panose="020B0609020204030204" pitchFamily="49" charset="0"/>
              </a:rPr>
              <a:t>Swap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[]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j1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j2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) {</a:t>
            </a:r>
            <a:endParaRPr lang="en-US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temp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j1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j1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j2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j2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temp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//сортировка перемешиванием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[] </a:t>
            </a:r>
            <a:r>
              <a:rPr lang="en-US" sz="2400" dirty="0" err="1">
                <a:solidFill>
                  <a:srgbClr val="795E26"/>
                </a:solidFill>
                <a:latin typeface="Consolas" panose="020B0609020204030204" pitchFamily="49" charset="0"/>
              </a:rPr>
              <a:t>ShakerSort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[]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) {</a:t>
            </a:r>
            <a:endParaRPr lang="en-US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 err="1">
                <a:solidFill>
                  <a:srgbClr val="3B3B3B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Length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++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) {</a:t>
            </a:r>
            <a:endParaRPr lang="en-US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swapFlag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проход слева направо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 err="1">
                <a:solidFill>
                  <a:srgbClr val="3B3B3B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Length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++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) {</a:t>
            </a:r>
            <a:endParaRPr lang="en-US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sz="2400" dirty="0">
                <a:solidFill>
                  <a:srgbClr val="795E26"/>
                </a:solidFill>
                <a:latin typeface="Consolas" panose="020B0609020204030204" pitchFamily="49" charset="0"/>
              </a:rPr>
              <a:t>Swap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swapFlag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smtClean="0">
                <a:solidFill>
                  <a:srgbClr val="3B3B3B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28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4" name="Прямоугольник 3"/>
          <p:cNvSpPr/>
          <p:nvPr/>
        </p:nvSpPr>
        <p:spPr>
          <a:xfrm>
            <a:off x="0" y="0"/>
            <a:ext cx="12192000" cy="6370975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//проход справа налево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 err="1">
                <a:solidFill>
                  <a:srgbClr val="3B3B3B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Length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--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{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sz="2400" dirty="0">
                <a:solidFill>
                  <a:srgbClr val="795E26"/>
                </a:solidFill>
                <a:latin typeface="Consolas" panose="020B0609020204030204" pitchFamily="49" charset="0"/>
              </a:rPr>
              <a:t>Swap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j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swapFlag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если обменов не было выходим</a:t>
            </a:r>
            <a:endParaRPr lang="ru-RU" sz="2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!</a:t>
            </a:r>
            <a:r>
              <a:rPr lang="en-US" sz="2400" dirty="0" err="1">
                <a:solidFill>
                  <a:srgbClr val="001080"/>
                </a:solidFill>
                <a:latin typeface="Consolas" panose="020B0609020204030204" pitchFamily="49" charset="0"/>
              </a:rPr>
              <a:t>swapFlag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break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array</a:t>
            </a: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00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717550"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</a:rPr>
              <a:t>Известные сортировки: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Случайная 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Пузырьком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err="1" smtClean="0">
                <a:latin typeface="Bookman Old Style" panose="02050604050505020204" pitchFamily="18" charset="0"/>
              </a:rPr>
              <a:t>Шейкерная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Вставками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По частям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Блинная 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Шелла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Слиянием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Выбором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Быстрая 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933950" y="494437"/>
            <a:ext cx="6096000" cy="2245679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717550" algn="just">
              <a:lnSpc>
                <a:spcPct val="150000"/>
              </a:lnSpc>
            </a:pPr>
            <a:r>
              <a:rPr lang="ru-RU" sz="2400" dirty="0" err="1" smtClean="0">
                <a:latin typeface="Bookman Old Style" panose="02050604050505020204" pitchFamily="18" charset="0"/>
              </a:rPr>
              <a:t>Гномья</a:t>
            </a:r>
            <a:r>
              <a:rPr lang="ru-RU" sz="2400" dirty="0" smtClean="0">
                <a:latin typeface="Bookman Old Style" panose="02050604050505020204" pitchFamily="18" charset="0"/>
              </a:rPr>
              <a:t> 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Бинарным деревом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Расческой</a:t>
            </a:r>
          </a:p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Подсчетом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pic>
        <p:nvPicPr>
          <p:cNvPr id="3" name="15 Sorting Algorithms in 6 Minut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865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507831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indent="717550"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Полезные ссылки: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ru-RU" sz="2400" dirty="0" smtClean="0">
                <a:latin typeface="Bookman Old Style" panose="02050604050505020204" pitchFamily="18" charset="0"/>
              </a:rPr>
              <a:t>Быстрая сортировка (</a:t>
            </a:r>
            <a:r>
              <a:rPr lang="en-US" sz="2400" dirty="0">
                <a:latin typeface="Bookman Old Style" panose="02050604050505020204" pitchFamily="18" charset="0"/>
                <a:hlinkClick r:id="rId3"/>
              </a:rPr>
              <a:t>https://code-maze.com/csharp-quicksort-algorithm</a:t>
            </a:r>
            <a:r>
              <a:rPr lang="en-US" sz="2400" dirty="0" smtClean="0">
                <a:latin typeface="Bookman Old Style" panose="02050604050505020204" pitchFamily="18" charset="0"/>
                <a:hlinkClick r:id="rId3"/>
              </a:rPr>
              <a:t>/</a:t>
            </a:r>
            <a:r>
              <a:rPr lang="en-US" sz="2400" dirty="0" smtClean="0">
                <a:latin typeface="Bookman Old Style" panose="02050604050505020204" pitchFamily="18" charset="0"/>
              </a:rPr>
              <a:t>)</a:t>
            </a:r>
            <a:r>
              <a:rPr lang="ru-RU" sz="2400" dirty="0" smtClean="0">
                <a:latin typeface="Bookman Old Style" panose="02050604050505020204" pitchFamily="18" charset="0"/>
              </a:rPr>
              <a:t>, сложность алгоритма </a:t>
            </a:r>
            <a:r>
              <a:rPr lang="en-US" sz="2400" dirty="0" smtClean="0">
                <a:latin typeface="Bookman Old Style" panose="02050604050505020204" pitchFamily="18" charset="0"/>
              </a:rPr>
              <a:t>O(</a:t>
            </a:r>
            <a:r>
              <a:rPr lang="en-US" sz="2400" dirty="0" err="1" smtClean="0">
                <a:latin typeface="Bookman Old Style" panose="02050604050505020204" pitchFamily="18" charset="0"/>
              </a:rPr>
              <a:t>nlog</a:t>
            </a:r>
            <a:r>
              <a:rPr lang="en-US" sz="2400" dirty="0" smtClean="0">
                <a:latin typeface="Bookman Old Style" panose="02050604050505020204" pitchFamily="18" charset="0"/>
              </a:rPr>
              <a:t>(n))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pPr marL="457200" indent="-457200" algn="just">
              <a:lnSpc>
                <a:spcPct val="150000"/>
              </a:lnSpc>
              <a:buFontTx/>
              <a:buAutoNum type="arabicPeriod"/>
            </a:pPr>
            <a:r>
              <a:rPr lang="ru-RU" sz="2400" dirty="0" err="1" smtClean="0">
                <a:latin typeface="Bookman Old Style" panose="02050604050505020204" pitchFamily="18" charset="0"/>
              </a:rPr>
              <a:t>Шейкерная</a:t>
            </a:r>
            <a:r>
              <a:rPr lang="ru-RU" sz="2400" dirty="0" smtClean="0">
                <a:latin typeface="Bookman Old Style" panose="02050604050505020204" pitchFamily="18" charset="0"/>
              </a:rPr>
              <a:t> сортировка</a:t>
            </a:r>
            <a:r>
              <a:rPr lang="en-US" sz="2400" dirty="0">
                <a:latin typeface="Bookman Old Style" panose="02050604050505020204" pitchFamily="18" charset="0"/>
              </a:rPr>
              <a:t> (</a:t>
            </a:r>
            <a:r>
              <a:rPr lang="en-US" sz="2400" dirty="0">
                <a:latin typeface="Bookman Old Style" panose="02050604050505020204" pitchFamily="18" charset="0"/>
                <a:hlinkClick r:id="rId4"/>
              </a:rPr>
              <a:t>https://programm.top/c-sharp/algorithm/array-sort/shaker-sort</a:t>
            </a:r>
            <a:r>
              <a:rPr lang="en-US" sz="2400" dirty="0" smtClean="0">
                <a:latin typeface="Bookman Old Style" panose="02050604050505020204" pitchFamily="18" charset="0"/>
                <a:hlinkClick r:id="rId4"/>
              </a:rPr>
              <a:t>/</a:t>
            </a:r>
            <a:r>
              <a:rPr lang="en-US" sz="2400" dirty="0" smtClean="0">
                <a:latin typeface="Bookman Old Style" panose="02050604050505020204" pitchFamily="18" charset="0"/>
              </a:rPr>
              <a:t>), </a:t>
            </a:r>
            <a:r>
              <a:rPr lang="ru-RU" sz="2400" dirty="0" smtClean="0">
                <a:latin typeface="Bookman Old Style" panose="02050604050505020204" pitchFamily="18" charset="0"/>
              </a:rPr>
              <a:t>сложность </a:t>
            </a:r>
            <a:r>
              <a:rPr lang="en-US" sz="2400" dirty="0" smtClean="0">
                <a:latin typeface="Bookman Old Style" panose="02050604050505020204" pitchFamily="18" charset="0"/>
              </a:rPr>
              <a:t>O(n</a:t>
            </a:r>
            <a:r>
              <a:rPr lang="en-US" sz="2400" baseline="30000" dirty="0" smtClean="0">
                <a:latin typeface="Bookman Old Style" panose="02050604050505020204" pitchFamily="18" charset="0"/>
              </a:rPr>
              <a:t>2</a:t>
            </a:r>
            <a:r>
              <a:rPr lang="en-US" sz="2400" dirty="0" smtClean="0">
                <a:latin typeface="Bookman Old Style" panose="02050604050505020204" pitchFamily="18" charset="0"/>
              </a:rPr>
              <a:t>)</a:t>
            </a:r>
            <a:endParaRPr lang="ru-RU" sz="2400" dirty="0">
              <a:latin typeface="Bookman Old Style" panose="02050604050505020204" pitchFamily="18" charset="0"/>
            </a:endParaRPr>
          </a:p>
          <a:p>
            <a:pPr marL="457200" indent="-457200" algn="just">
              <a:lnSpc>
                <a:spcPct val="150000"/>
              </a:lnSpc>
              <a:buFontTx/>
              <a:buAutoNum type="arabicPeriod"/>
            </a:pPr>
            <a:r>
              <a:rPr lang="ru-RU" sz="2400" dirty="0" smtClean="0">
                <a:latin typeface="Bookman Old Style" panose="02050604050505020204" pitchFamily="18" charset="0"/>
              </a:rPr>
              <a:t>Сортировка вставками (</a:t>
            </a:r>
            <a:r>
              <a:rPr lang="en-US" sz="2400" dirty="0">
                <a:latin typeface="Bookman Old Style" panose="02050604050505020204" pitchFamily="18" charset="0"/>
                <a:hlinkClick r:id="rId5"/>
              </a:rPr>
              <a:t>https://programm.top/c-sharp/algorithm/array-sort/insertion-sort/</a:t>
            </a:r>
            <a:r>
              <a:rPr lang="ru-RU" sz="2400" dirty="0" smtClean="0">
                <a:latin typeface="Bookman Old Style" panose="02050604050505020204" pitchFamily="18" charset="0"/>
              </a:rPr>
              <a:t>), </a:t>
            </a:r>
            <a:r>
              <a:rPr lang="ru-RU" sz="2400" dirty="0">
                <a:latin typeface="Bookman Old Style" panose="02050604050505020204" pitchFamily="18" charset="0"/>
              </a:rPr>
              <a:t>сложность </a:t>
            </a:r>
            <a:r>
              <a:rPr lang="en-US" sz="2400" dirty="0" smtClean="0">
                <a:latin typeface="Bookman Old Style" panose="02050604050505020204" pitchFamily="18" charset="0"/>
              </a:rPr>
              <a:t>O(n</a:t>
            </a:r>
            <a:r>
              <a:rPr lang="en-US" sz="2400" baseline="30000" dirty="0" smtClean="0">
                <a:latin typeface="Bookman Old Style" panose="02050604050505020204" pitchFamily="18" charset="0"/>
              </a:rPr>
              <a:t>2</a:t>
            </a:r>
            <a:r>
              <a:rPr lang="en-US" sz="2400" dirty="0">
                <a:latin typeface="Bookman Old Style" panose="02050604050505020204" pitchFamily="18" charset="0"/>
              </a:rPr>
              <a:t>)</a:t>
            </a:r>
            <a:endParaRPr lang="ru-RU" sz="2400" dirty="0">
              <a:latin typeface="Bookman Old Style" panose="02050604050505020204" pitchFamily="18" charset="0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ru-RU" sz="2400" dirty="0">
                <a:latin typeface="Bookman Old Style" panose="02050604050505020204" pitchFamily="18" charset="0"/>
              </a:rPr>
              <a:t>Сортировка </a:t>
            </a:r>
            <a:r>
              <a:rPr lang="ru-RU" sz="2400" dirty="0" smtClean="0">
                <a:latin typeface="Bookman Old Style" panose="02050604050505020204" pitchFamily="18" charset="0"/>
              </a:rPr>
              <a:t>расческой (</a:t>
            </a:r>
            <a:r>
              <a:rPr lang="en-US" sz="2400" dirty="0">
                <a:latin typeface="Bookman Old Style" panose="02050604050505020204" pitchFamily="18" charset="0"/>
                <a:hlinkClick r:id="rId6"/>
              </a:rPr>
              <a:t>https://programm.top/c-sharp/algorithm/array-sort/comb-sort/</a:t>
            </a:r>
            <a:r>
              <a:rPr lang="ru-RU" sz="2400" dirty="0" smtClean="0">
                <a:latin typeface="Bookman Old Style" panose="02050604050505020204" pitchFamily="18" charset="0"/>
              </a:rPr>
              <a:t>), сложность </a:t>
            </a:r>
            <a:r>
              <a:rPr lang="en-US" sz="2400" dirty="0" smtClean="0">
                <a:latin typeface="Bookman Old Style" panose="02050604050505020204" pitchFamily="18" charset="0"/>
              </a:rPr>
              <a:t>O(</a:t>
            </a:r>
            <a:r>
              <a:rPr lang="en-US" sz="2400" dirty="0" err="1" smtClean="0">
                <a:latin typeface="Bookman Old Style" panose="02050604050505020204" pitchFamily="18" charset="0"/>
              </a:rPr>
              <a:t>nlog</a:t>
            </a:r>
            <a:r>
              <a:rPr lang="en-US" sz="2400" dirty="0" smtClean="0">
                <a:latin typeface="Bookman Old Style" panose="02050604050505020204" pitchFamily="18" charset="0"/>
              </a:rPr>
              <a:t>(n))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638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654356"/>
            <a:ext cx="12192000" cy="6001643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ru-RU" sz="2400" dirty="0" smtClean="0">
                <a:latin typeface="Bookman Old Style" panose="02050604050505020204" pitchFamily="18" charset="0"/>
              </a:rPr>
              <a:t>Со строками можно работать как с массивом символов, </a:t>
            </a:r>
            <a:r>
              <a:rPr lang="ru-RU" sz="2400" dirty="0" err="1" smtClean="0">
                <a:latin typeface="Bookman Old Style" panose="02050604050505020204" pitchFamily="18" charset="0"/>
              </a:rPr>
              <a:t>т.е</a:t>
            </a:r>
            <a:r>
              <a:rPr lang="ru-RU" sz="2400" dirty="0" smtClean="0">
                <a:latin typeface="Bookman Old Style" panose="02050604050505020204" pitchFamily="18" charset="0"/>
              </a:rPr>
              <a:t>: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str</a:t>
            </a:r>
            <a:r>
              <a:rPr lang="en-US" sz="2400" dirty="0" smtClean="0">
                <a:latin typeface="Consolas" panose="020B0609020204030204" pitchFamily="49" charset="0"/>
              </a:rPr>
              <a:t> = </a:t>
            </a:r>
            <a:r>
              <a:rPr lang="en-US" sz="2400" b="1" dirty="0" smtClean="0">
                <a:latin typeface="Consolas" panose="020B0609020204030204" pitchFamily="49" charset="0"/>
              </a:rPr>
              <a:t>“</a:t>
            </a:r>
            <a:r>
              <a:rPr lang="ru-RU" sz="2400" b="1" dirty="0" smtClean="0">
                <a:latin typeface="Consolas" panose="020B0609020204030204" pitchFamily="49" charset="0"/>
              </a:rPr>
              <a:t>Это строка</a:t>
            </a:r>
            <a:r>
              <a:rPr lang="en-US" sz="2400" b="1" dirty="0" smtClean="0">
                <a:latin typeface="Consolas" panose="020B0609020204030204" pitchFamily="49" charset="0"/>
              </a:rPr>
              <a:t>”</a:t>
            </a:r>
            <a:r>
              <a:rPr lang="en-US" sz="2400" dirty="0" smtClean="0">
                <a:latin typeface="Consolas" panose="020B0609020204030204" pitchFamily="49" charset="0"/>
              </a:rPr>
              <a:t>;</a:t>
            </a:r>
          </a:p>
          <a:p>
            <a:endParaRPr lang="en-US" sz="2400" dirty="0">
              <a:latin typeface="Consolas" panose="020B0609020204030204" pitchFamily="49" charset="0"/>
            </a:endParaRPr>
          </a:p>
          <a:p>
            <a:r>
              <a:rPr lang="ru-RU" sz="2400" dirty="0">
                <a:latin typeface="Bookman Old Style" panose="02050604050505020204" pitchFamily="18" charset="0"/>
              </a:rPr>
              <a:t>Можно обратиться к символу строки как к элементу массива:</a:t>
            </a:r>
          </a:p>
          <a:p>
            <a:r>
              <a:rPr lang="en-US" sz="2400" dirty="0" err="1" smtClean="0">
                <a:solidFill>
                  <a:srgbClr val="00B0F0"/>
                </a:solidFill>
                <a:latin typeface="Consolas" panose="020B0609020204030204" pitchFamily="49" charset="0"/>
              </a:rPr>
              <a:t>Console</a:t>
            </a:r>
            <a:r>
              <a:rPr lang="en-US" sz="2400" dirty="0" err="1" smtClean="0">
                <a:latin typeface="Consolas" panose="020B0609020204030204" pitchFamily="49" charset="0"/>
              </a:rPr>
              <a:t>.WriteLine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latin typeface="Consolas" panose="020B0609020204030204" pitchFamily="49" charset="0"/>
              </a:rPr>
              <a:t>str</a:t>
            </a:r>
            <a:r>
              <a:rPr lang="en-US" sz="2400" dirty="0" smtClean="0">
                <a:latin typeface="Consolas" panose="020B0609020204030204" pitchFamily="49" charset="0"/>
              </a:rPr>
              <a:t>[0]); </a:t>
            </a:r>
            <a:r>
              <a:rPr lang="ru-RU" sz="2400" b="1" dirty="0" smtClean="0">
                <a:latin typeface="Consolas" panose="020B0609020204030204" pitchFamily="49" charset="0"/>
              </a:rPr>
              <a:t>Ответ: </a:t>
            </a:r>
            <a:r>
              <a:rPr lang="en-US" sz="2400" b="1" dirty="0" smtClean="0">
                <a:latin typeface="Consolas" panose="020B0609020204030204" pitchFamily="49" charset="0"/>
              </a:rPr>
              <a:t>‘</a:t>
            </a:r>
            <a:r>
              <a:rPr lang="ru-RU" sz="2400" b="1" dirty="0" smtClean="0">
                <a:latin typeface="Consolas" panose="020B0609020204030204" pitchFamily="49" charset="0"/>
              </a:rPr>
              <a:t>Э</a:t>
            </a:r>
            <a:r>
              <a:rPr lang="en-US" sz="2400" b="1" dirty="0" smtClean="0">
                <a:latin typeface="Consolas" panose="020B0609020204030204" pitchFamily="49" charset="0"/>
              </a:rPr>
              <a:t>’</a:t>
            </a:r>
          </a:p>
          <a:p>
            <a:r>
              <a:rPr lang="en-US" sz="2400" dirty="0" err="1" smtClean="0">
                <a:solidFill>
                  <a:srgbClr val="00B0F0"/>
                </a:solidFill>
                <a:latin typeface="Consolas" panose="020B0609020204030204" pitchFamily="49" charset="0"/>
              </a:rPr>
              <a:t>Console</a:t>
            </a:r>
            <a:r>
              <a:rPr lang="en-US" sz="2400" dirty="0" err="1" smtClean="0">
                <a:latin typeface="Consolas" panose="020B0609020204030204" pitchFamily="49" charset="0"/>
              </a:rPr>
              <a:t>.WriteLine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latin typeface="Consolas" panose="020B0609020204030204" pitchFamily="49" charset="0"/>
              </a:rPr>
              <a:t>str</a:t>
            </a:r>
            <a:r>
              <a:rPr lang="en-US" sz="2400" dirty="0" smtClean="0">
                <a:latin typeface="Consolas" panose="020B0609020204030204" pitchFamily="49" charset="0"/>
              </a:rPr>
              <a:t>[</a:t>
            </a:r>
            <a:r>
              <a:rPr lang="ru-RU" sz="2400" dirty="0" smtClean="0">
                <a:latin typeface="Consolas" panose="020B0609020204030204" pitchFamily="49" charset="0"/>
              </a:rPr>
              <a:t>3</a:t>
            </a:r>
            <a:r>
              <a:rPr lang="en-US" sz="2400" dirty="0" smtClean="0">
                <a:latin typeface="Consolas" panose="020B0609020204030204" pitchFamily="49" charset="0"/>
              </a:rPr>
              <a:t>]); </a:t>
            </a:r>
            <a:r>
              <a:rPr lang="ru-RU" sz="2400" b="1" dirty="0">
                <a:latin typeface="Consolas" panose="020B0609020204030204" pitchFamily="49" charset="0"/>
              </a:rPr>
              <a:t>Ответ: </a:t>
            </a:r>
            <a:r>
              <a:rPr lang="en-US" sz="2400" b="1" dirty="0" smtClean="0">
                <a:latin typeface="Consolas" panose="020B0609020204030204" pitchFamily="49" charset="0"/>
              </a:rPr>
              <a:t>‘</a:t>
            </a:r>
            <a:r>
              <a:rPr lang="ru-RU" sz="2400" b="1" dirty="0" smtClean="0">
                <a:latin typeface="Consolas" panose="020B0609020204030204" pitchFamily="49" charset="0"/>
              </a:rPr>
              <a:t> </a:t>
            </a:r>
            <a:r>
              <a:rPr lang="en-US" sz="2400" b="1" dirty="0" smtClean="0">
                <a:latin typeface="Consolas" panose="020B0609020204030204" pitchFamily="49" charset="0"/>
              </a:rPr>
              <a:t>’</a:t>
            </a:r>
            <a:endParaRPr lang="en-US" sz="2400" b="1" dirty="0">
              <a:latin typeface="Consolas" panose="020B0609020204030204" pitchFamily="49" charset="0"/>
            </a:endParaRPr>
          </a:p>
          <a:p>
            <a:endParaRPr lang="en-US" sz="2400" dirty="0">
              <a:latin typeface="Consolas" panose="020B0609020204030204" pitchFamily="49" charset="0"/>
            </a:endParaRPr>
          </a:p>
          <a:p>
            <a:r>
              <a:rPr lang="ru-RU" sz="2400" dirty="0">
                <a:latin typeface="Bookman Old Style" panose="02050604050505020204" pitchFamily="18" charset="0"/>
              </a:rPr>
              <a:t>Можно узнать длину строки с помощью свойства </a:t>
            </a:r>
            <a:r>
              <a:rPr lang="en-US" sz="2400" dirty="0">
                <a:latin typeface="Bookman Old Style" panose="02050604050505020204" pitchFamily="18" charset="0"/>
              </a:rPr>
              <a:t>Length:</a:t>
            </a:r>
          </a:p>
          <a:p>
            <a:r>
              <a:rPr lang="en-US" sz="2400" dirty="0" err="1" smtClean="0">
                <a:solidFill>
                  <a:srgbClr val="00B0F0"/>
                </a:solidFill>
                <a:latin typeface="Consolas" panose="020B0609020204030204" pitchFamily="49" charset="0"/>
              </a:rPr>
              <a:t>Console</a:t>
            </a:r>
            <a:r>
              <a:rPr lang="en-US" sz="2400" dirty="0" err="1" smtClean="0">
                <a:latin typeface="Consolas" panose="020B0609020204030204" pitchFamily="49" charset="0"/>
              </a:rPr>
              <a:t>.WriteLine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latin typeface="Consolas" panose="020B0609020204030204" pitchFamily="49" charset="0"/>
              </a:rPr>
              <a:t>str.Length</a:t>
            </a:r>
            <a:r>
              <a:rPr lang="en-US" sz="2400" dirty="0" smtClean="0">
                <a:latin typeface="Consolas" panose="020B0609020204030204" pitchFamily="49" charset="0"/>
              </a:rPr>
              <a:t>); </a:t>
            </a:r>
            <a:r>
              <a:rPr lang="ru-RU" sz="2400" b="1" dirty="0">
                <a:latin typeface="Consolas" panose="020B0609020204030204" pitchFamily="49" charset="0"/>
              </a:rPr>
              <a:t>Ответ: </a:t>
            </a:r>
            <a:r>
              <a:rPr lang="ru-RU" sz="2400" b="1" dirty="0" smtClean="0">
                <a:latin typeface="Consolas" panose="020B0609020204030204" pitchFamily="49" charset="0"/>
              </a:rPr>
              <a:t>10</a:t>
            </a:r>
            <a:endParaRPr lang="en-US" sz="2400" b="1" dirty="0">
              <a:latin typeface="Consolas" panose="020B0609020204030204" pitchFamily="49" charset="0"/>
            </a:endParaRPr>
          </a:p>
          <a:p>
            <a:endParaRPr lang="en-US" sz="2400" dirty="0" smtClean="0">
              <a:latin typeface="Consolas" panose="020B0609020204030204" pitchFamily="49" charset="0"/>
            </a:endParaRPr>
          </a:p>
          <a:p>
            <a:r>
              <a:rPr lang="ru-RU" sz="2400" dirty="0">
                <a:latin typeface="Bookman Old Style" panose="02050604050505020204" pitchFamily="18" charset="0"/>
              </a:rPr>
              <a:t>Однако, строки – неизменяемый тип данных, заменить отдельный символ на другой нельзя!</a:t>
            </a:r>
          </a:p>
          <a:p>
            <a:endParaRPr lang="ru-RU" sz="2400" dirty="0">
              <a:latin typeface="Bookman Old Style" panose="02050604050505020204" pitchFamily="18" charset="0"/>
            </a:endParaRPr>
          </a:p>
          <a:p>
            <a:r>
              <a:rPr lang="ru-RU" sz="2400" dirty="0">
                <a:latin typeface="Bookman Old Style" panose="02050604050505020204" pitchFamily="18" charset="0"/>
              </a:rPr>
              <a:t>Существуют методы «замены» символа на другой, но они создают новую строку</a:t>
            </a:r>
            <a:r>
              <a:rPr lang="en-US" sz="2400" dirty="0">
                <a:latin typeface="Bookman Old Style" panose="02050604050505020204" pitchFamily="18" charset="0"/>
              </a:rPr>
              <a:t>:</a:t>
            </a:r>
            <a:endParaRPr lang="ru-RU" sz="2400" dirty="0">
              <a:latin typeface="Bookman Old Style" panose="02050604050505020204" pitchFamily="18" charset="0"/>
            </a:endParaRPr>
          </a:p>
          <a:p>
            <a:r>
              <a:rPr lang="en-US" sz="2400" dirty="0" err="1" smtClean="0">
                <a:latin typeface="Consolas" panose="020B0609020204030204" pitchFamily="49" charset="0"/>
              </a:rPr>
              <a:t>str</a:t>
            </a:r>
            <a:r>
              <a:rPr lang="en-US" sz="2400" dirty="0" smtClean="0">
                <a:latin typeface="Consolas" panose="020B0609020204030204" pitchFamily="49" charset="0"/>
              </a:rPr>
              <a:t> = </a:t>
            </a:r>
            <a:r>
              <a:rPr lang="en-US" sz="2400" dirty="0" err="1" smtClean="0">
                <a:latin typeface="Consolas" panose="020B0609020204030204" pitchFamily="49" charset="0"/>
              </a:rPr>
              <a:t>str.Replace</a:t>
            </a:r>
            <a:r>
              <a:rPr lang="en-US" sz="2400" dirty="0" smtClean="0">
                <a:latin typeface="Consolas" panose="020B0609020204030204" pitchFamily="49" charset="0"/>
              </a:rPr>
              <a:t>(‘</a:t>
            </a:r>
            <a:r>
              <a:rPr lang="ru-RU" sz="2400" dirty="0" smtClean="0">
                <a:latin typeface="Consolas" panose="020B0609020204030204" pitchFamily="49" charset="0"/>
              </a:rPr>
              <a:t>о</a:t>
            </a:r>
            <a:r>
              <a:rPr lang="en-US" sz="2400" dirty="0" smtClean="0">
                <a:latin typeface="Consolas" panose="020B0609020204030204" pitchFamily="49" charset="0"/>
              </a:rPr>
              <a:t>’</a:t>
            </a:r>
            <a:r>
              <a:rPr lang="ru-RU" sz="2400" dirty="0" smtClean="0">
                <a:latin typeface="Consolas" panose="020B0609020204030204" pitchFamily="49" charset="0"/>
              </a:rPr>
              <a:t>, </a:t>
            </a:r>
            <a:r>
              <a:rPr lang="en-US" sz="2400" dirty="0" smtClean="0">
                <a:latin typeface="Consolas" panose="020B0609020204030204" pitchFamily="49" charset="0"/>
              </a:rPr>
              <a:t>‘</a:t>
            </a:r>
            <a:r>
              <a:rPr lang="ru-RU" sz="2400" dirty="0" smtClean="0">
                <a:latin typeface="Consolas" panose="020B0609020204030204" pitchFamily="49" charset="0"/>
              </a:rPr>
              <a:t>а</a:t>
            </a:r>
            <a:r>
              <a:rPr lang="en-US" sz="2400" dirty="0" smtClean="0">
                <a:latin typeface="Consolas" panose="020B0609020204030204" pitchFamily="49" charset="0"/>
              </a:rPr>
              <a:t>’); </a:t>
            </a:r>
            <a:r>
              <a:rPr lang="ru-RU" sz="2400" dirty="0">
                <a:latin typeface="Consolas" panose="020B0609020204030204" pitchFamily="49" charset="0"/>
              </a:rPr>
              <a:t>Ответ: </a:t>
            </a:r>
            <a:r>
              <a:rPr lang="en-US" sz="2400" b="1" dirty="0" smtClean="0">
                <a:latin typeface="Consolas" panose="020B0609020204030204" pitchFamily="49" charset="0"/>
              </a:rPr>
              <a:t>“</a:t>
            </a:r>
            <a:r>
              <a:rPr lang="ru-RU" sz="2400" b="1" dirty="0" smtClean="0">
                <a:latin typeface="Consolas" panose="020B0609020204030204" pitchFamily="49" charset="0"/>
              </a:rPr>
              <a:t>Эта </a:t>
            </a:r>
            <a:r>
              <a:rPr lang="ru-RU" sz="2400" b="1" dirty="0" err="1" smtClean="0">
                <a:latin typeface="Consolas" panose="020B0609020204030204" pitchFamily="49" charset="0"/>
              </a:rPr>
              <a:t>страка</a:t>
            </a:r>
            <a:r>
              <a:rPr lang="en-US" sz="2400" b="1" dirty="0" smtClean="0">
                <a:latin typeface="Consolas" panose="020B0609020204030204" pitchFamily="49" charset="0"/>
              </a:rPr>
              <a:t>”</a:t>
            </a:r>
            <a:endParaRPr lang="en-US" sz="2400" b="1" dirty="0">
              <a:latin typeface="Consolas" panose="020B0609020204030204" pitchFamily="49" charset="0"/>
            </a:endParaRPr>
          </a:p>
        </p:txBody>
      </p:sp>
      <p:sp>
        <p:nvSpPr>
          <p:cNvPr id="11" name="Rectangle 28" descr="Светлый диагональный 2">
            <a:extLst>
              <a:ext uri="{FF2B5EF4-FFF2-40B4-BE49-F238E27FC236}">
                <a16:creationId xmlns:a16="http://schemas.microsoft.com/office/drawing/2014/main" xmlns="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latin typeface="Bookman Old Style" panose="02050604050505020204" pitchFamily="18" charset="0"/>
              </a:rPr>
              <a:t>Строки – Массивы символов</a:t>
            </a:r>
            <a:endParaRPr lang="en-US" sz="2800" b="1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160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3785652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ru-RU" sz="2400" dirty="0">
                <a:latin typeface="Bookman Old Style" panose="02050604050505020204" pitchFamily="18" charset="0"/>
              </a:rPr>
              <a:t>Для объединения строк также может использоваться метод </a:t>
            </a:r>
            <a:r>
              <a:rPr lang="ru-RU" sz="2400" b="1" dirty="0" err="1">
                <a:latin typeface="Bookman Old Style" panose="02050604050505020204" pitchFamily="18" charset="0"/>
              </a:rPr>
              <a:t>Join</a:t>
            </a:r>
            <a:r>
              <a:rPr lang="ru-RU" sz="2400" dirty="0" smtClean="0">
                <a:latin typeface="Bookman Old Style" panose="02050604050505020204" pitchFamily="18" charset="0"/>
              </a:rPr>
              <a:t>:</a:t>
            </a:r>
            <a:endParaRPr lang="en-US" sz="2400" dirty="0" smtClean="0">
              <a:latin typeface="Bookman Old Style" panose="02050604050505020204" pitchFamily="18" charset="0"/>
            </a:endParaRPr>
          </a:p>
          <a:p>
            <a:endParaRPr lang="en-US" sz="2400" b="1" dirty="0" smtClean="0"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s1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Добрый"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s2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день,"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s3 = 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"дамы и господа"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s4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"!"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values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{ s1, s2, s3, s4 };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 =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.Join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 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values);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(s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 Добрый день, дамы и господа!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7416" y="4024662"/>
            <a:ext cx="7297168" cy="57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673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740307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ru-RU" sz="2400" b="1" dirty="0" smtClean="0">
                <a:latin typeface="Bookman Old Style" panose="02050604050505020204" pitchFamily="18" charset="0"/>
              </a:rPr>
              <a:t>Сравнение</a:t>
            </a:r>
          </a:p>
          <a:p>
            <a:pPr algn="just"/>
            <a:r>
              <a:rPr lang="ru-RU" sz="2400" dirty="0" smtClean="0">
                <a:latin typeface="Bookman Old Style" panose="02050604050505020204" pitchFamily="18" charset="0"/>
              </a:rPr>
              <a:t>Для </a:t>
            </a:r>
            <a:r>
              <a:rPr lang="ru-RU" sz="2400" dirty="0">
                <a:latin typeface="Bookman Old Style" panose="02050604050505020204" pitchFamily="18" charset="0"/>
              </a:rPr>
              <a:t>сравнения </a:t>
            </a:r>
            <a:r>
              <a:rPr lang="ru-RU" sz="2400" dirty="0" smtClean="0">
                <a:latin typeface="Bookman Old Style" panose="02050604050505020204" pitchFamily="18" charset="0"/>
              </a:rPr>
              <a:t>объектов</a:t>
            </a:r>
            <a:r>
              <a:rPr lang="en-US" sz="2400" dirty="0" smtClean="0">
                <a:latin typeface="Bookman Old Style" panose="02050604050505020204" pitchFamily="18" charset="0"/>
              </a:rPr>
              <a:t> </a:t>
            </a:r>
            <a:r>
              <a:rPr lang="ru-RU" sz="2400" dirty="0" smtClean="0">
                <a:latin typeface="Bookman Old Style" panose="02050604050505020204" pitchFamily="18" charset="0"/>
              </a:rPr>
              <a:t>можно применять статический </a:t>
            </a:r>
            <a:r>
              <a:rPr lang="ru-RU" sz="2400" dirty="0">
                <a:latin typeface="Bookman Old Style" panose="02050604050505020204" pitchFamily="18" charset="0"/>
              </a:rPr>
              <a:t>метод </a:t>
            </a:r>
            <a:r>
              <a:rPr lang="ru-RU" sz="2400" b="1" dirty="0" err="1">
                <a:latin typeface="Bookman Old Style" panose="02050604050505020204" pitchFamily="18" charset="0"/>
              </a:rPr>
              <a:t>Compare</a:t>
            </a:r>
            <a:r>
              <a:rPr lang="ru-RU" sz="2400" b="1" dirty="0" smtClean="0">
                <a:latin typeface="Bookman Old Style" panose="02050604050505020204" pitchFamily="18" charset="0"/>
              </a:rPr>
              <a:t>:</a:t>
            </a:r>
            <a:endParaRPr lang="ru-RU" sz="2400" b="1" dirty="0"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s1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"hello"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s2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"world</a:t>
            </a:r>
            <a:r>
              <a:rPr lang="en-US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result =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.Compare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(s1, s2);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(result &lt; 0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($</a:t>
            </a:r>
            <a:r>
              <a:rPr lang="en-US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Строка </a:t>
            </a:r>
            <a:r>
              <a:rPr lang="en-US" sz="2400" dirty="0" smtClean="0">
                <a:latin typeface="Cascadia Mono" panose="020B0609020000020004" pitchFamily="49" charset="0"/>
              </a:rPr>
              <a:t>{s1}</a:t>
            </a:r>
            <a:r>
              <a:rPr lang="en-US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стоит перед 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строкой </a:t>
            </a:r>
            <a:r>
              <a:rPr lang="en-US" sz="2400" dirty="0" smtClean="0">
                <a:latin typeface="Cascadia Mono" panose="020B0609020000020004" pitchFamily="49" charset="0"/>
              </a:rPr>
              <a:t>{s2}</a:t>
            </a:r>
            <a:r>
              <a:rPr lang="en-US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else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(result &gt; 0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$</a:t>
            </a:r>
            <a:r>
              <a:rPr lang="ru-RU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Строка </a:t>
            </a:r>
            <a:r>
              <a:rPr lang="en-US" sz="2400" dirty="0">
                <a:latin typeface="Cascadia Mono" panose="020B0609020000020004" pitchFamily="49" charset="0"/>
              </a:rPr>
              <a:t>{</a:t>
            </a:r>
            <a:r>
              <a:rPr lang="ru-RU" sz="2400" dirty="0" smtClean="0">
                <a:latin typeface="Cascadia Mono" panose="020B0609020000020004" pitchFamily="49" charset="0"/>
              </a:rPr>
              <a:t>s1</a:t>
            </a:r>
            <a:r>
              <a:rPr lang="en-US" sz="2400" dirty="0" smtClean="0">
                <a:latin typeface="Cascadia Mono" panose="020B0609020000020004" pitchFamily="49" charset="0"/>
              </a:rPr>
              <a:t>}</a:t>
            </a:r>
            <a:r>
              <a:rPr lang="ru-RU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стоит после строки </a:t>
            </a:r>
            <a:r>
              <a:rPr lang="en-US" sz="2400" dirty="0" smtClean="0">
                <a:latin typeface="Cascadia Mono" panose="020B0609020000020004" pitchFamily="49" charset="0"/>
              </a:rPr>
              <a:t>{</a:t>
            </a:r>
            <a:r>
              <a:rPr lang="ru-RU" sz="2400" dirty="0" smtClean="0">
                <a:latin typeface="Cascadia Mono" panose="020B0609020000020004" pitchFamily="49" charset="0"/>
              </a:rPr>
              <a:t>s2</a:t>
            </a:r>
            <a:r>
              <a:rPr lang="en-US" sz="2400" dirty="0" smtClean="0">
                <a:latin typeface="Cascadia Mono" panose="020B0609020000020004" pitchFamily="49" charset="0"/>
              </a:rPr>
              <a:t>}</a:t>
            </a:r>
            <a:r>
              <a:rPr lang="ru-RU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else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($</a:t>
            </a:r>
            <a:r>
              <a:rPr lang="en-US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Строки </a:t>
            </a:r>
            <a:r>
              <a:rPr lang="en-US" sz="2400" dirty="0" smtClean="0">
                <a:latin typeface="Cascadia Mono" panose="020B0609020000020004" pitchFamily="49" charset="0"/>
              </a:rPr>
              <a:t>{s1}</a:t>
            </a:r>
            <a:r>
              <a:rPr lang="en-US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и </a:t>
            </a:r>
            <a:r>
              <a:rPr lang="en-US" sz="2400" dirty="0" smtClean="0">
                <a:latin typeface="Cascadia Mono" panose="020B0609020000020004" pitchFamily="49" charset="0"/>
              </a:rPr>
              <a:t>{s2}</a:t>
            </a:r>
            <a:r>
              <a:rPr lang="en-US" sz="2400" dirty="0" smtClean="0">
                <a:solidFill>
                  <a:srgbClr val="A31515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идентичны"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результатом будет "Строка 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hello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стоит перед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строкой 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world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"</a:t>
            </a:r>
          </a:p>
          <a:p>
            <a:pPr algn="just"/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Данная версия метода </a:t>
            </a:r>
            <a:r>
              <a:rPr lang="ru-RU" sz="2400" b="1" dirty="0" err="1" smtClean="0">
                <a:solidFill>
                  <a:srgbClr val="000000"/>
                </a:solidFill>
                <a:latin typeface="Bookman Old Style" panose="02050604050505020204" pitchFamily="18" charset="0"/>
              </a:rPr>
              <a:t>Compare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принимает две строки и возвращает число. Если первая строка по алфавиту стоит выше второй, то возвращается 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-1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 В противном случае возвращается 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1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 И третий случай - если строки равны, то возвращается число 0.</a:t>
            </a:r>
          </a:p>
          <a:p>
            <a:pPr algn="just"/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В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данном случае так как символ h по алфавиту стоит выше символа w, то и первая строка будет стоять выше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555641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Bookman Old Style" panose="02050604050505020204" pitchFamily="18" charset="0"/>
              </a:rPr>
              <a:t>Поиск в </a:t>
            </a:r>
            <a:r>
              <a:rPr lang="ru-RU" sz="2400" b="1" dirty="0" smtClean="0">
                <a:latin typeface="Bookman Old Style" panose="02050604050505020204" pitchFamily="18" charset="0"/>
              </a:rPr>
              <a:t>строке</a:t>
            </a:r>
            <a:r>
              <a:rPr lang="en-US" sz="2400" b="1" dirty="0" smtClean="0">
                <a:latin typeface="Bookman Old Style" panose="02050604050505020204" pitchFamily="18" charset="0"/>
              </a:rPr>
              <a:t> </a:t>
            </a:r>
            <a:r>
              <a:rPr lang="ru-RU" sz="2400" b="1" dirty="0" smtClean="0">
                <a:latin typeface="Bookman Old Style" panose="02050604050505020204" pitchFamily="18" charset="0"/>
              </a:rPr>
              <a:t>и в массиве</a:t>
            </a: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С помощью метода </a:t>
            </a:r>
            <a:r>
              <a:rPr lang="ru-RU" sz="2400" dirty="0" err="1">
                <a:latin typeface="Bookman Old Style" panose="02050604050505020204" pitchFamily="18" charset="0"/>
              </a:rPr>
              <a:t>IndexOf</a:t>
            </a:r>
            <a:r>
              <a:rPr lang="ru-RU" sz="2400" dirty="0">
                <a:latin typeface="Bookman Old Style" panose="02050604050505020204" pitchFamily="18" charset="0"/>
              </a:rPr>
              <a:t> мы можем определить индекс первого вхождения отдельного символа или подстроки в строке</a:t>
            </a:r>
            <a:r>
              <a:rPr lang="ru-RU" sz="2400" dirty="0" smtClean="0">
                <a:latin typeface="Bookman Old Style" panose="02050604050505020204" pitchFamily="18" charset="0"/>
              </a:rPr>
              <a:t>:</a:t>
            </a: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s1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"hello world"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ch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'o'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indexOfChar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s1.IndexOf(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ch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en-US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равно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4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indexOfChar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substring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wor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indexOfSubstring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s1.IndexOf(substring);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en-US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равно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6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indexOfSubstring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>
                <a:latin typeface="Bookman Old Style" panose="02050604050505020204" pitchFamily="18" charset="0"/>
              </a:rPr>
              <a:t>Подобным образом действует метод </a:t>
            </a:r>
            <a:r>
              <a:rPr lang="ru-RU" sz="2400" b="1" dirty="0" err="1">
                <a:latin typeface="Bookman Old Style" panose="02050604050505020204" pitchFamily="18" charset="0"/>
              </a:rPr>
              <a:t>LastIndexOf</a:t>
            </a:r>
            <a:r>
              <a:rPr lang="ru-RU" sz="2400" dirty="0">
                <a:latin typeface="Bookman Old Style" panose="02050604050505020204" pitchFamily="18" charset="0"/>
              </a:rPr>
              <a:t>, только находит индекс последнего вхождения символа или подстроки в строку</a:t>
            </a:r>
            <a:r>
              <a:rPr lang="ru-RU" sz="2400" dirty="0" smtClean="0">
                <a:latin typeface="Bookman Old Style" panose="02050604050505020204" pitchFamily="18" charset="0"/>
              </a:rPr>
              <a:t>.</a:t>
            </a:r>
            <a:endParaRPr lang="ru-RU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57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30597B7C-51FB-4AA2-A3AF-E1497F92AD6B}"/>
              </a:ext>
            </a:extLst>
          </p:cNvPr>
          <p:cNvSpPr txBox="1"/>
          <p:nvPr/>
        </p:nvSpPr>
        <p:spPr>
          <a:xfrm>
            <a:off x="0" y="1483110"/>
            <a:ext cx="12192000" cy="526297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var1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Convert.ToDouble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Console.ReadLine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());</a:t>
            </a: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var2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Convert.ToDouble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Console.ReadLine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());</a:t>
            </a:r>
          </a:p>
          <a:p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WriteSum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(var1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var2);</a:t>
            </a: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var3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GetSum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(var1, var2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WriteSum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a,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b)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(a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+ b);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GetSum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a,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b)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a + b;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xmlns="" id="{94853BEC-DBEC-49F1-86BC-81D6BA3F55BD}"/>
              </a:ext>
            </a:extLst>
          </p:cNvPr>
          <p:cNvSpPr/>
          <p:nvPr/>
        </p:nvSpPr>
        <p:spPr>
          <a:xfrm>
            <a:off x="5816166" y="4374875"/>
            <a:ext cx="3792672" cy="537877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Bookman Old Style" panose="02050604050505020204" pitchFamily="18" charset="0"/>
              </a:rPr>
              <a:t>Аргументы метода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xmlns="" id="{C719D22E-7A81-42F0-A31E-BC4E43FF9253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4476750" y="4643814"/>
            <a:ext cx="1339416" cy="5758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xmlns="" id="{70299FCB-7EC9-4EB9-9D4F-847872EAEBD1}"/>
              </a:ext>
            </a:extLst>
          </p:cNvPr>
          <p:cNvSpPr/>
          <p:nvPr/>
        </p:nvSpPr>
        <p:spPr>
          <a:xfrm>
            <a:off x="1727200" y="6320123"/>
            <a:ext cx="6736758" cy="537877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Bookman Old Style" panose="02050604050505020204" pitchFamily="18" charset="0"/>
              </a:rPr>
              <a:t>Возвращаемое значение 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cxnSp>
        <p:nvCxnSpPr>
          <p:cNvPr id="36" name="Прямая со стрелкой 35">
            <a:extLst>
              <a:ext uri="{FF2B5EF4-FFF2-40B4-BE49-F238E27FC236}">
                <a16:creationId xmlns:a16="http://schemas.microsoft.com/office/drawing/2014/main" xmlns="" id="{C58D3AAA-D45D-4095-9446-BD0496223807}"/>
              </a:ext>
            </a:extLst>
          </p:cNvPr>
          <p:cNvCxnSpPr>
            <a:cxnSpLocks/>
            <a:stCxn id="35" idx="0"/>
          </p:cNvCxnSpPr>
          <p:nvPr/>
        </p:nvCxnSpPr>
        <p:spPr>
          <a:xfrm flipH="1" flipV="1">
            <a:off x="3257550" y="6098616"/>
            <a:ext cx="1838029" cy="22150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xmlns="" id="{4A717210-C833-4149-AE10-144F56CC20E7}"/>
              </a:ext>
            </a:extLst>
          </p:cNvPr>
          <p:cNvSpPr/>
          <p:nvPr/>
        </p:nvSpPr>
        <p:spPr>
          <a:xfrm>
            <a:off x="6170319" y="5560739"/>
            <a:ext cx="6021681" cy="537877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Bookman Old Style" panose="02050604050505020204" pitchFamily="18" charset="0"/>
              </a:rPr>
              <a:t>Тип возвращаемого значения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cxnSp>
        <p:nvCxnSpPr>
          <p:cNvPr id="41" name="Прямая со стрелкой 40">
            <a:extLst>
              <a:ext uri="{FF2B5EF4-FFF2-40B4-BE49-F238E27FC236}">
                <a16:creationId xmlns:a16="http://schemas.microsoft.com/office/drawing/2014/main" xmlns="" id="{18840542-311F-4828-BFBA-17E4959592FD}"/>
              </a:ext>
            </a:extLst>
          </p:cNvPr>
          <p:cNvCxnSpPr>
            <a:cxnSpLocks/>
            <a:stCxn id="40" idx="1"/>
          </p:cNvCxnSpPr>
          <p:nvPr/>
        </p:nvCxnSpPr>
        <p:spPr>
          <a:xfrm flipH="1" flipV="1">
            <a:off x="977900" y="5560739"/>
            <a:ext cx="5192419" cy="26893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xmlns="" id="{C09C2093-30C3-4A2B-9926-03B6C3042F3E}"/>
              </a:ext>
            </a:extLst>
          </p:cNvPr>
          <p:cNvSpPr/>
          <p:nvPr/>
        </p:nvSpPr>
        <p:spPr>
          <a:xfrm>
            <a:off x="6403521" y="2838625"/>
            <a:ext cx="3468981" cy="537877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Bookman Old Style" panose="02050604050505020204" pitchFamily="18" charset="0"/>
              </a:rPr>
              <a:t>Вызов методов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cxnSp>
        <p:nvCxnSpPr>
          <p:cNvPr id="48" name="Прямая со стрелкой 47">
            <a:extLst>
              <a:ext uri="{FF2B5EF4-FFF2-40B4-BE49-F238E27FC236}">
                <a16:creationId xmlns:a16="http://schemas.microsoft.com/office/drawing/2014/main" xmlns="" id="{E29F1145-900A-45A0-9606-7F525626C089}"/>
              </a:ext>
            </a:extLst>
          </p:cNvPr>
          <p:cNvCxnSpPr>
            <a:cxnSpLocks/>
            <a:stCxn id="46" idx="1"/>
          </p:cNvCxnSpPr>
          <p:nvPr/>
        </p:nvCxnSpPr>
        <p:spPr>
          <a:xfrm flipH="1" flipV="1">
            <a:off x="3086100" y="2973094"/>
            <a:ext cx="3317421" cy="13447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xmlns="" id="{7CFF1EF1-6FD9-4AAA-AFE1-154D0322FD43}"/>
              </a:ext>
            </a:extLst>
          </p:cNvPr>
          <p:cNvSpPr/>
          <p:nvPr/>
        </p:nvSpPr>
        <p:spPr>
          <a:xfrm>
            <a:off x="0" y="0"/>
            <a:ext cx="12192001" cy="1534117"/>
          </a:xfrm>
          <a:prstGeom prst="rect">
            <a:avLst/>
          </a:prstGeom>
          <a:ln w="571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0" rIns="360000" rtlCol="0" anchor="ctr"/>
          <a:lstStyle/>
          <a:p>
            <a:pPr algn="just"/>
            <a:r>
              <a:rPr lang="en-US" sz="2400" b="1" dirty="0">
                <a:latin typeface="Bookman Old Style" panose="02050604050505020204" pitchFamily="18" charset="0"/>
              </a:rPr>
              <a:t>void</a:t>
            </a:r>
            <a:r>
              <a:rPr lang="en-US" sz="2400" dirty="0">
                <a:latin typeface="Bookman Old Style" panose="02050604050505020204" pitchFamily="18" charset="0"/>
              </a:rPr>
              <a:t> – </a:t>
            </a:r>
            <a:r>
              <a:rPr lang="ru-RU" sz="2400" dirty="0">
                <a:latin typeface="Bookman Old Style" panose="02050604050505020204" pitchFamily="18" charset="0"/>
              </a:rPr>
              <a:t>специальное слово, означающее, что метод </a:t>
            </a:r>
            <a:r>
              <a:rPr lang="ru-RU" sz="2400" b="1" dirty="0">
                <a:latin typeface="Bookman Old Style" panose="02050604050505020204" pitchFamily="18" charset="0"/>
              </a:rPr>
              <a:t>не возвращает значения</a:t>
            </a:r>
            <a:r>
              <a:rPr lang="en-US" sz="2400" dirty="0">
                <a:latin typeface="Bookman Old Style" panose="02050604050505020204" pitchFamily="18" charset="0"/>
              </a:rPr>
              <a:t>;</a:t>
            </a:r>
            <a:endParaRPr lang="ru-RU" sz="2400" dirty="0">
              <a:latin typeface="Bookman Old Style" panose="02050604050505020204" pitchFamily="18" charset="0"/>
            </a:endParaRPr>
          </a:p>
          <a:p>
            <a:pPr algn="just"/>
            <a:r>
              <a:rPr lang="en-US" sz="2400" b="1" dirty="0">
                <a:latin typeface="Bookman Old Style" panose="02050604050505020204" pitchFamily="18" charset="0"/>
              </a:rPr>
              <a:t>return</a:t>
            </a:r>
            <a:r>
              <a:rPr lang="en-US" sz="2400" dirty="0">
                <a:latin typeface="Bookman Old Style" panose="02050604050505020204" pitchFamily="18" charset="0"/>
              </a:rPr>
              <a:t> – </a:t>
            </a:r>
            <a:r>
              <a:rPr lang="ru-RU" sz="2400" dirty="0">
                <a:latin typeface="Bookman Old Style" panose="02050604050505020204" pitchFamily="18" charset="0"/>
              </a:rPr>
              <a:t>специальное слово, </a:t>
            </a:r>
            <a:r>
              <a:rPr lang="ru-RU" sz="2400" b="1" dirty="0">
                <a:latin typeface="Bookman Old Style" panose="02050604050505020204" pitchFamily="18" charset="0"/>
              </a:rPr>
              <a:t>завершающее</a:t>
            </a:r>
            <a:r>
              <a:rPr lang="ru-RU" sz="2400" dirty="0">
                <a:latin typeface="Bookman Old Style" panose="02050604050505020204" pitchFamily="18" charset="0"/>
              </a:rPr>
              <a:t> выполнение метода и </a:t>
            </a:r>
            <a:r>
              <a:rPr lang="ru-RU" sz="2400" b="1" dirty="0">
                <a:latin typeface="Bookman Old Style" panose="02050604050505020204" pitchFamily="18" charset="0"/>
              </a:rPr>
              <a:t>возвращающее</a:t>
            </a:r>
            <a:r>
              <a:rPr lang="ru-RU" sz="2400" dirty="0">
                <a:latin typeface="Bookman Old Style" panose="02050604050505020204" pitchFamily="18" charset="0"/>
              </a:rPr>
              <a:t> результат (при его наличии).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42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740307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ru-RU" sz="2400" dirty="0" smtClean="0">
                <a:latin typeface="Bookman Old Style" panose="02050604050505020204" pitchFamily="18" charset="0"/>
              </a:rPr>
              <a:t>Еще </a:t>
            </a:r>
            <a:r>
              <a:rPr lang="ru-RU" sz="2400" dirty="0">
                <a:latin typeface="Bookman Old Style" panose="02050604050505020204" pitchFamily="18" charset="0"/>
              </a:rPr>
              <a:t>одна группа методов позволяет узнать начинается или заканчивается ли строка на определенную подстроку. Для этого предназначены методы </a:t>
            </a:r>
            <a:r>
              <a:rPr lang="ru-RU" sz="2400" b="1" dirty="0" err="1">
                <a:latin typeface="Bookman Old Style" panose="02050604050505020204" pitchFamily="18" charset="0"/>
              </a:rPr>
              <a:t>StartsWith</a:t>
            </a:r>
            <a:r>
              <a:rPr lang="ru-RU" sz="2400" dirty="0">
                <a:latin typeface="Bookman Old Style" panose="02050604050505020204" pitchFamily="18" charset="0"/>
              </a:rPr>
              <a:t> и </a:t>
            </a:r>
            <a:r>
              <a:rPr lang="ru-RU" sz="2400" b="1" dirty="0" err="1">
                <a:latin typeface="Bookman Old Style" panose="02050604050505020204" pitchFamily="18" charset="0"/>
              </a:rPr>
              <a:t>EndsWith</a:t>
            </a:r>
            <a:r>
              <a:rPr lang="ru-RU" sz="2400" dirty="0">
                <a:latin typeface="Bookman Old Style" panose="02050604050505020204" pitchFamily="18" charset="0"/>
              </a:rPr>
              <a:t>. </a:t>
            </a:r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ru-RU" sz="2400" dirty="0" smtClean="0">
                <a:latin typeface="Bookman Old Style" panose="02050604050505020204" pitchFamily="18" charset="0"/>
              </a:rPr>
              <a:t>Например</a:t>
            </a:r>
            <a:r>
              <a:rPr lang="ru-RU" sz="2400" dirty="0">
                <a:latin typeface="Bookman Old Style" panose="02050604050505020204" pitchFamily="18" charset="0"/>
              </a:rPr>
              <a:t>, в массиве строк хранится список файлов, и нам надо вывести все файлы с расширением </a:t>
            </a:r>
            <a:r>
              <a:rPr lang="ru-RU" sz="2400" dirty="0" err="1">
                <a:latin typeface="Bookman Old Style" panose="02050604050505020204" pitchFamily="18" charset="0"/>
              </a:rPr>
              <a:t>exe</a:t>
            </a:r>
            <a:r>
              <a:rPr lang="ru-RU" sz="2400" dirty="0" smtClean="0">
                <a:latin typeface="Bookman Old Style" panose="02050604050505020204" pitchFamily="18" charset="0"/>
              </a:rPr>
              <a:t>:</a:t>
            </a:r>
          </a:p>
          <a:p>
            <a:endParaRPr lang="ru-RU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files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[]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"myapp.exe"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"forest.jpg"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"main.exe"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"book.pdf"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"river.png"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};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nn-NO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nn-NO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nn-NO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nn-NO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i = 0; i &lt; files.Length; i</a:t>
            </a:r>
            <a:r>
              <a:rPr lang="nn-NO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++)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(files[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].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EndsWith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".exe"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(files[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]);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3840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740307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Разделение </a:t>
            </a: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строк</a:t>
            </a:r>
          </a:p>
          <a:p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С помощью функции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Split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мы можем разделить строку на массив подстрок. В качестве параметра функция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Split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принимает массив символов или строк, которые и будут служить разделителями. Например, подсчитаем количество слов в сроке, разделив ее по пробельным символам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: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"И поэтому все так произошло"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words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text.Split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{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' '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foreach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words)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(s);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2400" i="0" dirty="0">
              <a:solidFill>
                <a:srgbClr val="000000"/>
              </a:solidFill>
              <a:effectLst/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Это не лучший способ разделения по пробелам, так как во входной строке у нас могло бы быть несколько подряд идущих пробелов и в итоговый массив также бы попадали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пробелы</a:t>
            </a:r>
            <a:r>
              <a:rPr lang="en-US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ru-RU" sz="2400" i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002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526297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поэтому лучше использовать другую версию метода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: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r>
              <a:rPr lang="ru-RU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"И поэтому все так произошло"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words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text.Split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{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' '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}, 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StringSplitOptions.RemoveEmptyEntries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foreach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words)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(s);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Второй параметр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StringSplitOptions.RemoveEmptyEntries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говорит, что надо удалить все пустые подстроки.</a:t>
            </a:r>
          </a:p>
        </p:txBody>
      </p:sp>
    </p:spTree>
    <p:extLst>
      <p:ext uri="{BB962C8B-B14F-4D97-AF65-F5344CB8AC3E}">
        <p14:creationId xmlns:p14="http://schemas.microsoft.com/office/powerpoint/2010/main" val="249972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370975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Обрезка </a:t>
            </a:r>
            <a:r>
              <a:rPr lang="ru-RU" sz="24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строки</a:t>
            </a:r>
            <a:endParaRPr lang="en-US" sz="2400" b="1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Для обрезки начальных или концевых символов используется функция 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Trim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: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 hello world 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text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text.Trim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результат "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hello world"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text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text.Trim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{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'd'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'h'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}); 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результат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"</a:t>
            </a:r>
            <a:r>
              <a:rPr lang="en-US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ello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 smtClean="0">
                <a:solidFill>
                  <a:srgbClr val="008000"/>
                </a:solidFill>
                <a:latin typeface="Cascadia Mono" panose="020B0609020000020004" pitchFamily="49" charset="0"/>
              </a:rPr>
              <a:t>worl</a:t>
            </a:r>
            <a:r>
              <a:rPr lang="en-US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“</a:t>
            </a:r>
          </a:p>
          <a:p>
            <a:pPr algn="just"/>
            <a:endParaRPr lang="ru-RU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/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Функция 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Trim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без параметров обрезает начальные и конечные пробелы и возвращает обрезанную строку. Чтобы явным образом указать, какие начальные и конечные символы следует обрезать, мы можем передать в функцию массив этих символов.</a:t>
            </a:r>
          </a:p>
          <a:p>
            <a:pPr algn="just"/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/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Эта функция имеет частичные аналоги: функция 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TrimStart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обрезает начальные символы, а функция 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TrimEnd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обрезает конечные символы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52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740307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Обрезать 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определенную часть строки позволяет функция 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Substring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: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Хороший день"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обрезаем начиная с третьего символа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text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text.Substring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(2);</a:t>
            </a: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результат "</a:t>
            </a:r>
            <a:r>
              <a:rPr lang="ru-RU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роший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день"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(text);</a:t>
            </a: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обрезаем сначала до последних двух символов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text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text.Substring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(0,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text.Length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- 2);</a:t>
            </a: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результат "</a:t>
            </a:r>
            <a:r>
              <a:rPr lang="ru-RU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роший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де"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(text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Функция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Substring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также возвращает обрезанную строку. В качестве параметра первая использованная версия применяет индекс, начиная с которого надо обрезать строку. Вторая версия применяет два параметра - индекс начала обрезки и длину вырезаемой части строки.</a:t>
            </a:r>
          </a:p>
        </p:txBody>
      </p:sp>
    </p:spTree>
    <p:extLst>
      <p:ext uri="{BB962C8B-B14F-4D97-AF65-F5344CB8AC3E}">
        <p14:creationId xmlns:p14="http://schemas.microsoft.com/office/powerpoint/2010/main" val="164528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4524315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Вставка</a:t>
            </a:r>
          </a:p>
          <a:p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Для вставки одной строки в другую применяется функция 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Insert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: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endParaRPr lang="en-US" sz="2400" b="0" i="0" dirty="0">
              <a:solidFill>
                <a:srgbClr val="000000"/>
              </a:solidFill>
              <a:effectLst/>
              <a:latin typeface="-apple-system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Хороший день"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substring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замечательный 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text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text.Insert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(8, substring);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(text);   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Хороший замечательный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день</a:t>
            </a:r>
            <a:endParaRPr lang="en-US" sz="2400" dirty="0" smtClean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endParaRPr lang="en-US" sz="2400" b="0" i="0" dirty="0">
              <a:solidFill>
                <a:srgbClr val="008000"/>
              </a:solidFill>
              <a:effectLst/>
              <a:latin typeface="Cascadia Mono" panose="020B06090200000200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Первым параметром в функции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Insert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является индекс, по которому надо вставлять подстроку, а второй параметр - собственно подстрока.</a:t>
            </a:r>
            <a:endParaRPr lang="ru-RU" sz="2400" b="0" i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87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370975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Удаление строк</a:t>
            </a:r>
          </a:p>
          <a:p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Удалить часть строки помогает метод 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Remove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: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endParaRPr lang="en-US" sz="2400" i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Хороший день"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индекс последнего символа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text.Length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- 1;</a:t>
            </a: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вырезаем последний символ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text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text.Remove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(text);   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Хороший </a:t>
            </a:r>
            <a:r>
              <a:rPr lang="ru-RU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ден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вырезаем первые два символа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text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text.Remove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(0, 2);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(text);   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роший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err="1" smtClean="0">
                <a:solidFill>
                  <a:srgbClr val="008000"/>
                </a:solidFill>
                <a:latin typeface="Cascadia Mono" panose="020B0609020000020004" pitchFamily="49" charset="0"/>
              </a:rPr>
              <a:t>ден</a:t>
            </a:r>
            <a:endParaRPr lang="en-US" sz="2400" dirty="0" smtClean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endParaRPr lang="en-US" sz="2400" i="0" dirty="0">
              <a:solidFill>
                <a:srgbClr val="008000"/>
              </a:solidFill>
              <a:effectLst/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Первая версия метода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Remove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принимает индекс в строке, начиная с которого надо удалить все символы. Вторая версия принимает еще один параметр - сколько символов надо удалить.</a:t>
            </a:r>
            <a:endParaRPr lang="ru-RU" sz="2400" i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8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6740307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/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Замена</a:t>
            </a:r>
          </a:p>
          <a:p>
            <a:pPr algn="just"/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Чтобы заменить один символ или подстроку на другую, применяется метод 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Replace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: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/>
            <a:endParaRPr lang="en-US" sz="2400" i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text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хороший день"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text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text.Replace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хороший"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"плохой"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(text);   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плохой день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text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text.Replace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о"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ru-RU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""</a:t>
            </a:r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(text);   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ru-RU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плхй</a:t>
            </a:r>
            <a:r>
              <a:rPr lang="ru-RU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ru-RU" sz="2400" dirty="0" smtClean="0">
                <a:solidFill>
                  <a:srgbClr val="008000"/>
                </a:solidFill>
                <a:latin typeface="Cascadia Mono" panose="020B0609020000020004" pitchFamily="49" charset="0"/>
              </a:rPr>
              <a:t>день</a:t>
            </a:r>
            <a:endParaRPr lang="en-US" sz="2400" dirty="0" smtClean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endParaRPr lang="en-US" sz="2400" i="0" dirty="0">
              <a:solidFill>
                <a:srgbClr val="008000"/>
              </a:solidFill>
              <a:effectLst/>
              <a:latin typeface="Cascadia Mono" panose="020B06090200000200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Во втором случае применения функции </a:t>
            </a:r>
            <a:r>
              <a:rPr lang="ru-RU" sz="24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Replace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строка из одного символа "о" заменяется на пустую строку, то есть фактически удаляется из текста. Подобным способом легко удалять какой-то определенный текст в строках.</a:t>
            </a:r>
            <a:endParaRPr lang="ru-RU" sz="2400" i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38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9DF0FE0-DB9D-4180-8370-CD26FB46DF57}"/>
              </a:ext>
            </a:extLst>
          </p:cNvPr>
          <p:cNvSpPr txBox="1"/>
          <p:nvPr/>
        </p:nvSpPr>
        <p:spPr>
          <a:xfrm>
            <a:off x="0" y="0"/>
            <a:ext cx="12192000" cy="3046988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/>
            <a:r>
              <a:rPr lang="ru-RU" sz="24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Смена регистра</a:t>
            </a:r>
          </a:p>
          <a:p>
            <a:pPr algn="just"/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Для приведения строки к верхнему и нижнему регистру используются соответственно функции 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ToUpper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() и </a:t>
            </a:r>
            <a:r>
              <a:rPr lang="ru-RU" sz="24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ToLower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():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/>
            <a:endParaRPr lang="en-US" sz="2400" i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hello =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"Hello world!"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hello.ToLower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hello world!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hello.ToUpper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()); 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HELLO WORLD!</a:t>
            </a:r>
            <a:endParaRPr lang="ru-RU" sz="2400" i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5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30597B7C-51FB-4AA2-A3AF-E1497F92AD6B}"/>
              </a:ext>
            </a:extLst>
          </p:cNvPr>
          <p:cNvSpPr txBox="1"/>
          <p:nvPr/>
        </p:nvSpPr>
        <p:spPr>
          <a:xfrm>
            <a:off x="0" y="0"/>
            <a:ext cx="12192000" cy="6192464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Сокращенный способ записи методов с помощью оператора =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&gt;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Данный способ возможен только для однострочных методов.</a:t>
            </a:r>
            <a:r>
              <a:rPr lang="en-US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endParaRPr lang="ru-RU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>
              <a:lnSpc>
                <a:spcPct val="110000"/>
              </a:lnSpc>
              <a:spcAft>
                <a:spcPts val="600"/>
              </a:spcAft>
            </a:pP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var1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Convert.ToDouble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Console.ReadLine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());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var2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Convert.ToDouble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Console.ReadLine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());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WriteSum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(var1, var2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var3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GetSum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(var1, var2);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WriteSum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a,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b) =&gt;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(a + b);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GetSum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a,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b) =&gt; a + b;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310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632585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ru-RU" sz="2400" b="1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Пример. </a:t>
            </a:r>
            <a:r>
              <a:rPr lang="ru-RU" sz="2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Предположим, что нам необходимо найти среднее значение по массиву данных: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numbers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{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6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};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average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0.0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average += numbers[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average /=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(average);</a:t>
            </a:r>
            <a:endParaRPr lang="ru-RU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b="0" dirty="0" smtClean="0">
                <a:solidFill>
                  <a:srgbClr val="000000"/>
                </a:solidFill>
                <a:effectLst/>
                <a:latin typeface="Bookman Old Style" panose="02050604050505020204" pitchFamily="18" charset="0"/>
              </a:rPr>
              <a:t>Если нам потребуется посчитать среднее значение в другой раз, например, для другого массива, то нам придется копировать данный код.</a:t>
            </a:r>
            <a:endParaRPr lang="en-US" sz="2400" b="0" dirty="0">
              <a:solidFill>
                <a:srgbClr val="00000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101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740307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Дублирование кода – ПЛОХО.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Если в дублированном коде будут ошибки, то искать и исправлять их придется везде, куда скопирован код. Поэтому повторяющийся код обязательно выносится в методы, например:</a:t>
            </a:r>
            <a:endParaRPr lang="en-US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just"/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GetAverage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numbers)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average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0.0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average += numbers[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average /=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numbers.Length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average;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numbers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{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6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GetAverage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(numbers));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030" name="Picture 6" descr="https://www.meme-arsenal.com/memes/66002c0c012d08cb98fda44c90a279b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830" y="2330245"/>
            <a:ext cx="4505170" cy="2883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6083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D80E6905-CAF1-4BFF-97C0-2CE9DCB1DBF3}"/>
              </a:ext>
            </a:extLst>
          </p:cNvPr>
          <p:cNvSpPr txBox="1"/>
          <p:nvPr/>
        </p:nvSpPr>
        <p:spPr>
          <a:xfrm>
            <a:off x="0" y="632380"/>
            <a:ext cx="12192000" cy="6186309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При передаче переменных в метод происходит копирование данных.</a:t>
            </a: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В случае со значимыми типами копируется значение.</a:t>
            </a:r>
            <a:endParaRPr lang="ru-RU" sz="2400" dirty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При передаче ссылочных типов – копируется адрес в памяти.</a:t>
            </a:r>
          </a:p>
          <a:p>
            <a:pPr algn="just"/>
            <a:endParaRPr lang="ru-RU" sz="2400" dirty="0">
              <a:latin typeface="Cascadia Mono" panose="020B0609020000020004" pitchFamily="49" charset="0"/>
            </a:endParaRPr>
          </a:p>
          <a:p>
            <a:pPr algn="just"/>
            <a:endParaRPr lang="ru-RU" sz="2400" dirty="0" smtClean="0">
              <a:latin typeface="Cascadia Mono" panose="020B0609020000020004" pitchFamily="49" charset="0"/>
            </a:endParaRPr>
          </a:p>
          <a:p>
            <a:pPr algn="just"/>
            <a:endParaRPr lang="ru-RU" sz="2400" dirty="0" smtClean="0"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a1 = 5;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arr1 =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[5];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(a1);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(arr1[0]);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a1 = Method1(a1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Method2(arr1);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(a1);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(arr1[0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]);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Копирование значений при передаче в методы</a:t>
            </a:r>
            <a:endParaRPr lang="ru-RU" sz="2800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7487266" y="3370153"/>
            <a:ext cx="470473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Method1(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a1)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a1 = 10;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6;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Method2(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[]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arr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arr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[0] = 11;</a:t>
            </a: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472" y="5909530"/>
            <a:ext cx="2191056" cy="74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80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A3B76C38-5C63-40EA-9C87-3E38ECF3DF17}"/>
              </a:ext>
            </a:extLst>
          </p:cNvPr>
          <p:cNvSpPr txBox="1"/>
          <p:nvPr/>
        </p:nvSpPr>
        <p:spPr>
          <a:xfrm>
            <a:off x="1" y="654356"/>
            <a:ext cx="9237518" cy="4228850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Дан метод:</a:t>
            </a:r>
          </a:p>
          <a:p>
            <a:pPr>
              <a:lnSpc>
                <a:spcPct val="110000"/>
              </a:lnSpc>
            </a:pPr>
            <a:endParaRPr lang="en-US" sz="2400" dirty="0" smtClean="0">
              <a:latin typeface="Bookman Old Style" panose="02050604050505020204" pitchFamily="18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 </a:t>
            </a:r>
            <a:r>
              <a:rPr lang="en-US" sz="2400" dirty="0" err="1" smtClean="0">
                <a:solidFill>
                  <a:srgbClr val="000000"/>
                </a:solidFill>
                <a:latin typeface="Cascadia Mono" panose="020B0609020000020004" pitchFamily="49" charset="0"/>
              </a:rPr>
              <a:t>WritePersonInfo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age, </a:t>
            </a:r>
            <a:r>
              <a:rPr lang="en-US" sz="2400" dirty="0" smtClean="0">
                <a:solidFill>
                  <a:srgbClr val="0000FF"/>
                </a:solidFill>
                <a:latin typeface="Cascadia Mono" panose="020B0609020000020004" pitchFamily="49" charset="0"/>
              </a:rPr>
              <a:t>string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name)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$“{name}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{age}</a:t>
            </a:r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лет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”;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457200" indent="-457200">
              <a:buAutoNum type="arabicPeriod"/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Как называется метод?</a:t>
            </a:r>
          </a:p>
          <a:p>
            <a:pPr marL="457200" indent="-457200">
              <a:buAutoNum type="arabicPeriod"/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Какой тип данных он возвращает?</a:t>
            </a:r>
            <a:endParaRPr lang="en-US" sz="2400" dirty="0" smtClean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marL="457200" indent="-457200">
              <a:buFontTx/>
              <a:buAutoNum type="arabicPeriod"/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Сколько аргументов у метода?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marL="457200" indent="-457200">
              <a:buAutoNum type="arabicPeriod"/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Какой тип у аргументов</a:t>
            </a: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?</a:t>
            </a:r>
          </a:p>
        </p:txBody>
      </p:sp>
      <p:sp>
        <p:nvSpPr>
          <p:cNvPr id="9" name="Rectangle 28" descr="Светлый диагональный 2">
            <a:extLst>
              <a:ext uri="{FF2B5EF4-FFF2-40B4-BE49-F238E27FC236}">
                <a16:creationId xmlns:a16="http://schemas.microsoft.com/office/drawing/2014/main" xmlns="" id="{2A0E99F7-A4CC-4E8F-8C74-D6A032765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65435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chemeClr val="tx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Вопросы</a:t>
            </a:r>
          </a:p>
        </p:txBody>
      </p:sp>
    </p:spTree>
    <p:extLst>
      <p:ext uri="{BB962C8B-B14F-4D97-AF65-F5344CB8AC3E}">
        <p14:creationId xmlns:p14="http://schemas.microsoft.com/office/powerpoint/2010/main" val="1432636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A3B76C38-5C63-40EA-9C87-3E38ECF3DF17}"/>
              </a:ext>
            </a:extLst>
          </p:cNvPr>
          <p:cNvSpPr txBox="1"/>
          <p:nvPr/>
        </p:nvSpPr>
        <p:spPr>
          <a:xfrm>
            <a:off x="0" y="0"/>
            <a:ext cx="12192000" cy="6777240"/>
          </a:xfrm>
          <a:prstGeom prst="rect">
            <a:avLst/>
          </a:prstGeom>
          <a:noFill/>
        </p:spPr>
        <p:txBody>
          <a:bodyPr wrap="square" lIns="360000" rIns="36000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400" dirty="0" smtClean="0">
                <a:latin typeface="Bookman Old Style" panose="02050604050505020204" pitchFamily="18" charset="0"/>
              </a:rPr>
              <a:t>Дан метод:</a:t>
            </a:r>
          </a:p>
          <a:p>
            <a:endParaRPr lang="en-US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 err="1" smtClean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IsPrime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number)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(number == 2)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(number % 2 == 0 || number &lt; 2)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sqrt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(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Math.Sqrt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(number</a:t>
            </a:r>
            <a:r>
              <a:rPr lang="en-US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ru-RU" sz="2400" dirty="0" smtClean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3;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&lt;=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sqrt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+= 2)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(number %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== 0)</a:t>
            </a: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RU" sz="2400" dirty="0" smtClean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5324475" y="131961"/>
            <a:ext cx="6867525" cy="1938992"/>
          </a:xfrm>
          <a:prstGeom prst="rect">
            <a:avLst/>
          </a:prstGeom>
        </p:spPr>
        <p:txBody>
          <a:bodyPr wrap="square" lIns="360000" rIns="360000">
            <a:spAutoFit/>
          </a:bodyPr>
          <a:lstStyle/>
          <a:p>
            <a:pPr marL="457200" indent="-457200">
              <a:buAutoNum type="arabicPeriod"/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Как называется метод?</a:t>
            </a:r>
          </a:p>
          <a:p>
            <a:pPr marL="457200" indent="-457200">
              <a:buAutoNum type="arabicPeriod"/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Какой тип данных он возвращает?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marL="457200" indent="-457200">
              <a:buFontTx/>
              <a:buAutoNum type="arabicPeriod"/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Сколько аргументов у метода?</a:t>
            </a:r>
            <a:endParaRPr lang="en-US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marL="457200" indent="-457200">
              <a:buAutoNum type="arabicPeriod"/>
            </a:pPr>
            <a:r>
              <a:rPr lang="ru-RU" sz="2400" dirty="0">
                <a:solidFill>
                  <a:srgbClr val="000000"/>
                </a:solidFill>
                <a:latin typeface="Bookman Old Style" panose="02050604050505020204" pitchFamily="18" charset="0"/>
              </a:rPr>
              <a:t>Какой тип у </a:t>
            </a: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аргументов?</a:t>
            </a:r>
          </a:p>
          <a:p>
            <a:pPr marL="457200" indent="-457200">
              <a:buAutoNum type="arabicPeriod"/>
            </a:pPr>
            <a:r>
              <a:rPr lang="ru-RU" sz="24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Что делает метод?</a:t>
            </a:r>
            <a:endParaRPr lang="ru-RU" sz="24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8127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12766</TotalTime>
  <Words>1863</Words>
  <Application>Microsoft Office PowerPoint</Application>
  <PresentationFormat>Широкоэкранный</PresentationFormat>
  <Paragraphs>522</Paragraphs>
  <Slides>38</Slides>
  <Notes>38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38</vt:i4>
      </vt:variant>
    </vt:vector>
  </HeadingPairs>
  <TitlesOfParts>
    <vt:vector size="47" baseType="lpstr">
      <vt:lpstr>-apple-system</vt:lpstr>
      <vt:lpstr>Arial</vt:lpstr>
      <vt:lpstr>Bookman Old Style</vt:lpstr>
      <vt:lpstr>Calibri</vt:lpstr>
      <vt:lpstr>Calibri Light</vt:lpstr>
      <vt:lpstr>Cascadia Mono</vt:lpstr>
      <vt:lpstr>Consolas</vt:lpstr>
      <vt:lpstr>Times New Roman</vt:lpstr>
      <vt:lpstr>Тема Office</vt:lpstr>
      <vt:lpstr>Лекция 4. Основы языка C#  Содержание лекции: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ПРОГРАММЫ ДЛЯ РАСЧЁТА ПРОДОЛЬНО-ПОПЕРЕЧНЫХ КОЛЕБАНИЙ СТВОЛА АРТИЛЛЕРИЙСКОГО ОРУДИЯ</dc:title>
  <dc:creator>vsufiy</dc:creator>
  <cp:lastModifiedBy>m10</cp:lastModifiedBy>
  <cp:revision>626</cp:revision>
  <dcterms:modified xsi:type="dcterms:W3CDTF">2025-10-15T07:00:20Z</dcterms:modified>
</cp:coreProperties>
</file>

<file path=docProps/thumbnail.jpeg>
</file>